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Default Extension="tiff" ContentType="image/tiff"/>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 id="2147483695" r:id="rId6"/>
    <p:sldMasterId id="2147483702" r:id="rId7"/>
  </p:sldMasterIdLst>
  <p:notesMasterIdLst>
    <p:notesMasterId r:id="rId150"/>
  </p:notesMasterIdLst>
  <p:sldIdLst>
    <p:sldId id="279" r:id="rId8"/>
    <p:sldId id="282" r:id="rId9"/>
    <p:sldId id="382" r:id="rId10"/>
    <p:sldId id="465" r:id="rId11"/>
    <p:sldId id="466" r:id="rId12"/>
    <p:sldId id="467" r:id="rId13"/>
    <p:sldId id="468" r:id="rId14"/>
    <p:sldId id="469" r:id="rId15"/>
    <p:sldId id="470" r:id="rId16"/>
    <p:sldId id="420" r:id="rId17"/>
    <p:sldId id="421" r:id="rId18"/>
    <p:sldId id="464" r:id="rId19"/>
    <p:sldId id="463" r:id="rId20"/>
    <p:sldId id="431" r:id="rId21"/>
    <p:sldId id="432" r:id="rId22"/>
    <p:sldId id="433" r:id="rId23"/>
    <p:sldId id="461" r:id="rId24"/>
    <p:sldId id="429" r:id="rId25"/>
    <p:sldId id="367" r:id="rId26"/>
    <p:sldId id="368" r:id="rId27"/>
    <p:sldId id="295" r:id="rId28"/>
    <p:sldId id="296" r:id="rId29"/>
    <p:sldId id="471" r:id="rId30"/>
    <p:sldId id="352"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345" r:id="rId45"/>
    <p:sldId id="346" r:id="rId46"/>
    <p:sldId id="347" r:id="rId47"/>
    <p:sldId id="348" r:id="rId48"/>
    <p:sldId id="349" r:id="rId49"/>
    <p:sldId id="350" r:id="rId50"/>
    <p:sldId id="351" r:id="rId51"/>
    <p:sldId id="448" r:id="rId52"/>
    <p:sldId id="372" r:id="rId53"/>
    <p:sldId id="474" r:id="rId54"/>
    <p:sldId id="475" r:id="rId55"/>
    <p:sldId id="476" r:id="rId56"/>
    <p:sldId id="477" r:id="rId57"/>
    <p:sldId id="494" r:id="rId58"/>
    <p:sldId id="495" r:id="rId59"/>
    <p:sldId id="496" r:id="rId60"/>
    <p:sldId id="497" r:id="rId61"/>
    <p:sldId id="375" r:id="rId62"/>
    <p:sldId id="326" r:id="rId63"/>
    <p:sldId id="373" r:id="rId64"/>
    <p:sldId id="482" r:id="rId65"/>
    <p:sldId id="483" r:id="rId66"/>
    <p:sldId id="484" r:id="rId67"/>
    <p:sldId id="485" r:id="rId68"/>
    <p:sldId id="486" r:id="rId69"/>
    <p:sldId id="487" r:id="rId70"/>
    <p:sldId id="374" r:id="rId71"/>
    <p:sldId id="488" r:id="rId72"/>
    <p:sldId id="489" r:id="rId73"/>
    <p:sldId id="490" r:id="rId74"/>
    <p:sldId id="491" r:id="rId75"/>
    <p:sldId id="492" r:id="rId76"/>
    <p:sldId id="493" r:id="rId77"/>
    <p:sldId id="353" r:id="rId78"/>
    <p:sldId id="472" r:id="rId79"/>
    <p:sldId id="473" r:id="rId80"/>
    <p:sldId id="500" r:id="rId81"/>
    <p:sldId id="498" r:id="rId82"/>
    <p:sldId id="499" r:id="rId83"/>
    <p:sldId id="501" r:id="rId84"/>
    <p:sldId id="502" r:id="rId85"/>
    <p:sldId id="503" r:id="rId86"/>
    <p:sldId id="377" r:id="rId87"/>
    <p:sldId id="378" r:id="rId88"/>
    <p:sldId id="504" r:id="rId89"/>
    <p:sldId id="422" r:id="rId90"/>
    <p:sldId id="450" r:id="rId91"/>
    <p:sldId id="451" r:id="rId92"/>
    <p:sldId id="453" r:id="rId93"/>
    <p:sldId id="452" r:id="rId94"/>
    <p:sldId id="424" r:id="rId95"/>
    <p:sldId id="425" r:id="rId96"/>
    <p:sldId id="426" r:id="rId97"/>
    <p:sldId id="427" r:id="rId98"/>
    <p:sldId id="428" r:id="rId99"/>
    <p:sldId id="454" r:id="rId100"/>
    <p:sldId id="456" r:id="rId101"/>
    <p:sldId id="455" r:id="rId102"/>
    <p:sldId id="380" r:id="rId103"/>
    <p:sldId id="457" r:id="rId104"/>
    <p:sldId id="458" r:id="rId105"/>
    <p:sldId id="459" r:id="rId106"/>
    <p:sldId id="460" r:id="rId107"/>
    <p:sldId id="505" r:id="rId108"/>
    <p:sldId id="506" r:id="rId109"/>
    <p:sldId id="508" r:id="rId110"/>
    <p:sldId id="509" r:id="rId111"/>
    <p:sldId id="510" r:id="rId112"/>
    <p:sldId id="290" r:id="rId113"/>
    <p:sldId id="383" r:id="rId114"/>
    <p:sldId id="385" r:id="rId115"/>
    <p:sldId id="384" r:id="rId116"/>
    <p:sldId id="386" r:id="rId117"/>
    <p:sldId id="387" r:id="rId118"/>
    <p:sldId id="388" r:id="rId119"/>
    <p:sldId id="389" r:id="rId120"/>
    <p:sldId id="390" r:id="rId121"/>
    <p:sldId id="294" r:id="rId122"/>
    <p:sldId id="392" r:id="rId123"/>
    <p:sldId id="393" r:id="rId124"/>
    <p:sldId id="395" r:id="rId125"/>
    <p:sldId id="391" r:id="rId126"/>
    <p:sldId id="394" r:id="rId127"/>
    <p:sldId id="396" r:id="rId128"/>
    <p:sldId id="397" r:id="rId129"/>
    <p:sldId id="398" r:id="rId130"/>
    <p:sldId id="419" r:id="rId131"/>
    <p:sldId id="399" r:id="rId132"/>
    <p:sldId id="400" r:id="rId133"/>
    <p:sldId id="462" r:id="rId134"/>
    <p:sldId id="415" r:id="rId135"/>
    <p:sldId id="402" r:id="rId136"/>
    <p:sldId id="403" r:id="rId137"/>
    <p:sldId id="404" r:id="rId138"/>
    <p:sldId id="405" r:id="rId139"/>
    <p:sldId id="407" r:id="rId140"/>
    <p:sldId id="408" r:id="rId141"/>
    <p:sldId id="409" r:id="rId142"/>
    <p:sldId id="410" r:id="rId143"/>
    <p:sldId id="411" r:id="rId144"/>
    <p:sldId id="412" r:id="rId145"/>
    <p:sldId id="413" r:id="rId146"/>
    <p:sldId id="416" r:id="rId147"/>
    <p:sldId id="417" r:id="rId148"/>
    <p:sldId id="418" r:id="rId14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DB857"/>
    <a:srgbClr val="F68B1E"/>
    <a:srgbClr val="ED1746"/>
    <a:srgbClr val="990033"/>
    <a:srgbClr val="C40036"/>
    <a:srgbClr val="E60036"/>
    <a:srgbClr val="C7D1DB"/>
    <a:srgbClr val="FF5050"/>
    <a:srgbClr val="E2E2E2"/>
    <a:srgbClr val="99C4D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068" autoAdjust="0"/>
  </p:normalViewPr>
  <p:slideViewPr>
    <p:cSldViewPr snapToGrid="0">
      <p:cViewPr>
        <p:scale>
          <a:sx n="70" d="100"/>
          <a:sy n="70" d="100"/>
        </p:scale>
        <p:origin x="-1110" y="-156"/>
      </p:cViewPr>
      <p:guideLst>
        <p:guide orient="horz" pos="2160"/>
        <p:guide pos="2880"/>
      </p:guideLst>
    </p:cSldViewPr>
  </p:slideViewPr>
  <p:outlineViewPr>
    <p:cViewPr>
      <p:scale>
        <a:sx n="33" d="100"/>
        <a:sy n="33" d="100"/>
      </p:scale>
      <p:origin x="0" y="41436"/>
    </p:cViewPr>
  </p:outlineViewPr>
  <p:notesTextViewPr>
    <p:cViewPr>
      <p:scale>
        <a:sx n="100" d="100"/>
        <a:sy n="100" d="100"/>
      </p:scale>
      <p:origin x="0" y="0"/>
    </p:cViewPr>
  </p:notesTextViewPr>
  <p:sorterViewPr>
    <p:cViewPr>
      <p:scale>
        <a:sx n="100" d="100"/>
        <a:sy n="100" d="100"/>
      </p:scale>
      <p:origin x="0" y="22554"/>
    </p:cViewPr>
  </p:sorterViewPr>
  <p:notesViewPr>
    <p:cSldViewPr snapToGrid="0">
      <p:cViewPr varScale="1">
        <p:scale>
          <a:sx n="85" d="100"/>
          <a:sy n="85" d="100"/>
        </p:scale>
        <p:origin x="-313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75064BC-22B4-454D-88C0-2A36A087F54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0348B6F-232F-4E7D-A3A6-C4182E9CDEC5}" type="slidenum">
              <a:rPr lang="en-GB" smtClean="0"/>
              <a:pPr>
                <a:defRPr/>
              </a:pPr>
              <a:t>9</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will not block access to the root of</a:t>
            </a:r>
            <a:r>
              <a:rPr lang="en-GB" baseline="0" dirty="0" smtClean="0"/>
              <a:t> the server (see case 16106) unless the include subdirectories is ticked. Technical restrictions explain in the case notes.</a:t>
            </a:r>
          </a:p>
          <a:p>
            <a:endParaRPr lang="en-GB" baseline="0" dirty="0" smtClean="0"/>
          </a:p>
          <a:p>
            <a:r>
              <a:rPr lang="en-GB" baseline="0" dirty="0" smtClean="0"/>
              <a:t>ANAC can’t allow if blocked already with NTFS security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CCA is an exempt application and as such should not be blocked in any circumstances</a:t>
            </a:r>
            <a:r>
              <a:rPr lang="en-GB" baseline="0" dirty="0" smtClean="0"/>
              <a:t>. Even if it was hook it is running as system (although to communicate to the Management Server it may use impersonation). If you believe this is the case then it needs reproducing and a bug raised. Where did this ‘rumour’ come from?</a:t>
            </a:r>
          </a:p>
          <a:p>
            <a:r>
              <a:rPr lang="en-GB" baseline="0" dirty="0" smtClean="0"/>
              <a:t>Explanation of what RDNS gives us and the pitfalls of using it – especially with internet. Information about configuring it is in the engineering doc.</a:t>
            </a:r>
          </a:p>
          <a:p>
            <a:endParaRPr lang="en-GB" baseline="0" dirty="0" smtClean="0"/>
          </a:p>
          <a:p>
            <a:r>
              <a:rPr lang="en-GB" baseline="0" dirty="0" smtClean="0"/>
              <a:t>Controlling internet traffic will have a negative impact on performance – not in the same way it used to. The RDNS has been removed by default and this was the major problem.</a:t>
            </a:r>
          </a:p>
          <a:p>
            <a:r>
              <a:rPr lang="en-GB" baseline="0" dirty="0" smtClean="0"/>
              <a:t>The other possible slow down is caused by the DNS lookups – but this has to be done anyway by the application. Once done though the results are cached. This is done for ALL requests not just local IP ranges. So you would be seeing this slow down right now if it was there.</a:t>
            </a:r>
          </a:p>
          <a:p>
            <a:endParaRPr lang="en-GB" baseline="0" dirty="0" smtClean="0"/>
          </a:p>
          <a:p>
            <a:r>
              <a:rPr lang="en-GB" baseline="0" dirty="0" smtClean="0"/>
              <a:t>Rule order...</a:t>
            </a:r>
          </a:p>
          <a:p>
            <a:r>
              <a:rPr lang="en-GB" baseline="0" dirty="0" smtClean="0"/>
              <a:t>Just like our current rules.</a:t>
            </a:r>
          </a:p>
          <a:p>
            <a:r>
              <a:rPr lang="en-GB" baseline="0" dirty="0" smtClean="0"/>
              <a:t>Think of host and IP addresses as folders and path components as files.</a:t>
            </a:r>
          </a:p>
          <a:p>
            <a:r>
              <a:rPr lang="en-GB" baseline="0" dirty="0" smtClean="0"/>
              <a:t>Real world example:</a:t>
            </a:r>
          </a:p>
          <a:p>
            <a:r>
              <a:rPr lang="en-GB" baseline="0" dirty="0" smtClean="0"/>
              <a:t>Note that there is a slight delay between saving the configuration and the rules being applied in IE – this is normal the configuration changes need to trickle down to all  the running applications.</a:t>
            </a:r>
          </a:p>
          <a:p>
            <a:endParaRPr lang="en-GB" baseline="0" dirty="0" smtClean="0"/>
          </a:p>
          <a:p>
            <a:r>
              <a:rPr lang="en-GB" baseline="0" dirty="0" smtClean="0"/>
              <a:t>Block access to everything *.*.*.*</a:t>
            </a:r>
          </a:p>
          <a:p>
            <a:r>
              <a:rPr lang="en-GB" baseline="0" dirty="0" smtClean="0"/>
              <a:t>Allow access to the </a:t>
            </a:r>
            <a:r>
              <a:rPr lang="en-GB" baseline="0" dirty="0" err="1" smtClean="0"/>
              <a:t>appsense</a:t>
            </a:r>
            <a:r>
              <a:rPr lang="en-GB" baseline="0" dirty="0" smtClean="0"/>
              <a:t> intranet: hostname: intranet</a:t>
            </a:r>
          </a:p>
          <a:p>
            <a:r>
              <a:rPr lang="en-GB" baseline="0" dirty="0" smtClean="0"/>
              <a:t>Allow access to DNS servers if required.</a:t>
            </a:r>
          </a:p>
          <a:p>
            <a:endParaRPr lang="en-GB" baseline="0" dirty="0" smtClean="0"/>
          </a:p>
          <a:p>
            <a:r>
              <a:rPr lang="en-GB" baseline="0" dirty="0" smtClean="0"/>
              <a:t>In IE go to http://intranet navigation is allowed to various parts of the site but not to ‘Office Info’</a:t>
            </a:r>
          </a:p>
          <a:p>
            <a:r>
              <a:rPr lang="en-GB" baseline="0" dirty="0" smtClean="0"/>
              <a:t>So allow access to apwasp01</a:t>
            </a:r>
          </a:p>
          <a:p>
            <a:r>
              <a:rPr lang="en-GB" baseline="0" dirty="0" smtClean="0"/>
              <a:t>Navigate to the office info page.</a:t>
            </a:r>
          </a:p>
          <a:p>
            <a:r>
              <a:rPr lang="en-GB" baseline="0" dirty="0" smtClean="0"/>
              <a:t>On this page there is a link to a word document. Lets say we don’t want someone downloading this word doc.</a:t>
            </a:r>
          </a:p>
          <a:p>
            <a:r>
              <a:rPr lang="en-GB" baseline="0" dirty="0" smtClean="0"/>
              <a:t>We assume that all word documents have the extension doc or </a:t>
            </a:r>
            <a:r>
              <a:rPr lang="en-GB" baseline="0" dirty="0" err="1" smtClean="0"/>
              <a:t>docx</a:t>
            </a:r>
            <a:r>
              <a:rPr lang="en-GB" baseline="0" dirty="0" smtClean="0"/>
              <a:t>.</a:t>
            </a:r>
          </a:p>
          <a:p>
            <a:r>
              <a:rPr lang="en-GB" baseline="0" dirty="0" smtClean="0"/>
              <a:t>Add a rule to block all word doc from apwasp01: hostname apwasp01, path:/sites/</a:t>
            </a:r>
            <a:r>
              <a:rPr lang="en-GB" baseline="0" dirty="0" err="1" smtClean="0"/>
              <a:t>bigred</a:t>
            </a:r>
            <a:r>
              <a:rPr lang="en-GB" baseline="0" dirty="0" smtClean="0"/>
              <a:t>/documents/Documents/Corporate/Policy/ConfFacilityGuide_25_01_08.doc</a:t>
            </a:r>
          </a:p>
          <a:p>
            <a:r>
              <a:rPr lang="en-GB" baseline="0" dirty="0" smtClean="0"/>
              <a:t>We can actually past the whole </a:t>
            </a:r>
            <a:r>
              <a:rPr lang="en-GB" baseline="0" dirty="0" err="1" smtClean="0"/>
              <a:t>url</a:t>
            </a:r>
            <a:r>
              <a:rPr lang="en-GB" baseline="0" dirty="0" smtClean="0"/>
              <a:t>: http://apwasp01/sites/bigred/documents/Documents/Corporate/Policy/ConfFacilityGuide_25_01_08.doc into the hostname text box and it will sort it out for us.</a:t>
            </a:r>
          </a:p>
          <a:p>
            <a:r>
              <a:rPr lang="en-GB" baseline="0" dirty="0" smtClean="0"/>
              <a:t>Attempts to download are blocked.</a:t>
            </a:r>
          </a:p>
          <a:p>
            <a:endParaRPr lang="en-GB" baseline="0" dirty="0" smtClean="0"/>
          </a:p>
          <a:p>
            <a:r>
              <a:rPr lang="en-GB" baseline="0" dirty="0" smtClean="0"/>
              <a:t>Link wise we can allow access to only one area of the site...</a:t>
            </a:r>
          </a:p>
          <a:p>
            <a:r>
              <a:rPr lang="en-GB" baseline="0" dirty="0" smtClean="0"/>
              <a:t>Remove the rules we have added</a:t>
            </a:r>
          </a:p>
          <a:p>
            <a:r>
              <a:rPr lang="en-GB" baseline="0" dirty="0" smtClean="0"/>
              <a:t>Deny: intranet</a:t>
            </a:r>
          </a:p>
          <a:p>
            <a:r>
              <a:rPr lang="en-GB" baseline="0" dirty="0" smtClean="0"/>
              <a:t>Allow http://apwawp01/?cat=5</a:t>
            </a:r>
          </a:p>
          <a:p>
            <a:r>
              <a:rPr lang="en-GB" baseline="0" dirty="0" smtClean="0"/>
              <a:t>You can now only see Charlie’s blog by going there directly.</a:t>
            </a:r>
          </a:p>
          <a:p>
            <a:endParaRPr lang="en-GB" baseline="0" dirty="0" smtClean="0"/>
          </a:p>
          <a:p>
            <a:r>
              <a:rPr lang="en-GB" baseline="0" dirty="0" smtClean="0"/>
              <a:t>Next block apwawp01 – this is were the pictures and CSS live</a:t>
            </a:r>
          </a:p>
          <a:p>
            <a:r>
              <a:rPr lang="en-GB" baseline="0" dirty="0" smtClean="0"/>
              <a:t>This site looks bad!</a:t>
            </a:r>
          </a:p>
          <a:p>
            <a:r>
              <a:rPr lang="en-GB" baseline="0" dirty="0" smtClean="0"/>
              <a:t>Add allow to: http://</a:t>
            </a:r>
            <a:r>
              <a:rPr lang="en-GB" sz="1200" kern="1200" dirty="0" smtClean="0">
                <a:solidFill>
                  <a:schemeClr val="tx1"/>
                </a:solidFill>
                <a:latin typeface="Arial" charset="0"/>
                <a:ea typeface="+mn-ea"/>
                <a:cs typeface="Arial" charset="0"/>
              </a:rPr>
              <a:t>apwawp01/includes/css/main.css </a:t>
            </a:r>
          </a:p>
          <a:p>
            <a:r>
              <a:rPr lang="en-GB" sz="1200" kern="1200" baseline="0" dirty="0" smtClean="0">
                <a:solidFill>
                  <a:schemeClr val="tx1"/>
                </a:solidFill>
                <a:latin typeface="Arial" charset="0"/>
                <a:ea typeface="+mn-ea"/>
                <a:cs typeface="Arial" charset="0"/>
              </a:rPr>
              <a:t>This formats the page, but with no pictures.</a:t>
            </a:r>
          </a:p>
          <a:p>
            <a:r>
              <a:rPr lang="en-GB" sz="1200" kern="1200" baseline="0" dirty="0" smtClean="0">
                <a:solidFill>
                  <a:schemeClr val="tx1"/>
                </a:solidFill>
                <a:latin typeface="Arial" charset="0"/>
                <a:ea typeface="+mn-ea"/>
                <a:cs typeface="Arial" charset="0"/>
              </a:rPr>
              <a:t>Add allow: http://apwawp01/wp-content/uploads/* (tick the wildcard chars)</a:t>
            </a:r>
          </a:p>
          <a:p>
            <a:endParaRPr lang="en-GB" sz="1200" kern="1200" baseline="0" dirty="0" smtClean="0">
              <a:solidFill>
                <a:schemeClr val="tx1"/>
              </a:solidFill>
              <a:latin typeface="Arial" charset="0"/>
              <a:ea typeface="+mn-ea"/>
              <a:cs typeface="Arial" charset="0"/>
            </a:endParaRPr>
          </a:p>
          <a:p>
            <a:r>
              <a:rPr lang="en-GB" sz="1200" kern="1200" baseline="0" dirty="0" smtClean="0">
                <a:solidFill>
                  <a:schemeClr val="tx1"/>
                </a:solidFill>
                <a:latin typeface="Arial" charset="0"/>
                <a:ea typeface="+mn-ea"/>
                <a:cs typeface="Arial" charset="0"/>
              </a:rPr>
              <a:t>No examples with port here I will leave to you do that!</a:t>
            </a:r>
          </a:p>
          <a:p>
            <a:endParaRPr lang="en-GB" sz="1200" kern="1200" baseline="0" dirty="0" smtClean="0">
              <a:solidFill>
                <a:schemeClr val="tx1"/>
              </a:solidFill>
              <a:latin typeface="Arial" charset="0"/>
              <a:ea typeface="+mn-ea"/>
              <a:cs typeface="Arial" charset="0"/>
            </a:endParaRPr>
          </a:p>
          <a:p>
            <a:endParaRPr lang="en-GB" sz="1200" kern="1200" baseline="0" dirty="0" smtClean="0">
              <a:solidFill>
                <a:schemeClr val="tx1"/>
              </a:solidFill>
              <a:latin typeface="Arial" charset="0"/>
              <a:ea typeface="+mn-ea"/>
              <a:cs typeface="Arial" charset="0"/>
            </a:endParaRPr>
          </a:p>
          <a:p>
            <a:endParaRPr lang="en-GB" sz="1200" kern="1200" baseline="0" dirty="0" smtClean="0">
              <a:solidFill>
                <a:schemeClr val="tx1"/>
              </a:solidFill>
              <a:latin typeface="Arial" charset="0"/>
              <a:ea typeface="+mn-ea"/>
              <a:cs typeface="Arial" charset="0"/>
            </a:endParaRP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Wildcards are OK really, it isn’t the best solution cause you can easily get confused. If you know what you are doing though then they are OK.</a:t>
            </a:r>
          </a:p>
          <a:p>
            <a:r>
              <a:rPr lang="en-GB" dirty="0" smtClean="0"/>
              <a:t>The issues come with have a lot</a:t>
            </a:r>
            <a:r>
              <a:rPr lang="en-GB" baseline="0" dirty="0" smtClean="0"/>
              <a:t> (like using it for web filtering) of rules. The more rules the slower AM gets! Typical web filtering products will have million of </a:t>
            </a:r>
            <a:r>
              <a:rPr lang="en-GB" baseline="0" dirty="0" err="1" smtClean="0"/>
              <a:t>urls</a:t>
            </a:r>
            <a:r>
              <a:rPr lang="en-GB" baseline="0" dirty="0" smtClean="0"/>
              <a:t> and are optimized to handle this type of volume. AM is not.</a:t>
            </a:r>
          </a:p>
          <a:p>
            <a:r>
              <a:rPr lang="en-GB" baseline="0" dirty="0" smtClean="0"/>
              <a:t>The use of RDNS is not required if you are configuring using IP addresses only.</a:t>
            </a:r>
          </a:p>
          <a:p>
            <a:r>
              <a:rPr lang="en-GB" baseline="0" dirty="0" smtClean="0"/>
              <a:t>Mixing types of URLs is fine if you know what you are doing!</a:t>
            </a:r>
          </a:p>
          <a:p>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AD2DE59-C12A-4131-B487-2EC7D8DB8620}" type="slidenum">
              <a:rPr lang="en-GB" smtClean="0"/>
              <a:pPr>
                <a:defRPr/>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GB" dirty="0" smtClean="0"/>
              <a:t>During good times, cost reduction is not always top of mind for many organizations.  However, during economic downturn or recessions, we hear</a:t>
            </a:r>
            <a:r>
              <a:rPr lang="en-GB" baseline="0" dirty="0" smtClean="0"/>
              <a:t> the request to “do more with less” from management way more frequently.  Many Citrix customers are not aware of the optional cost savings that you have within your environments today.  Cost savings will vary from organization to organization, but I can safely assume that many of you in the audience have opportunity to save your company money through infrastructure cost savings, improved automation and management, user productivity savings, and IT staff efficiencies.  Here are just a few cost savings associated with user environment management.</a:t>
            </a:r>
          </a:p>
          <a:p>
            <a:pPr>
              <a:buFont typeface="Arial" pitchFamily="34" charset="0"/>
              <a:buChar char="•"/>
            </a:pPr>
            <a:r>
              <a:rPr lang="en-GB" baseline="0" dirty="0" smtClean="0"/>
              <a:t> Faster logon times</a:t>
            </a:r>
          </a:p>
          <a:p>
            <a:pPr>
              <a:buFont typeface="Arial" pitchFamily="34" charset="0"/>
              <a:buChar char="•"/>
            </a:pPr>
            <a:r>
              <a:rPr lang="en-GB" baseline="0" dirty="0" smtClean="0"/>
              <a:t> Reduce profile corruption</a:t>
            </a:r>
          </a:p>
          <a:p>
            <a:pPr>
              <a:buFont typeface="Arial" pitchFamily="34" charset="0"/>
              <a:buChar char="•"/>
            </a:pPr>
            <a:r>
              <a:rPr lang="en-GB" baseline="0" dirty="0" smtClean="0"/>
              <a:t> Fewer “gold” images to manage</a:t>
            </a:r>
          </a:p>
          <a:p>
            <a:pPr>
              <a:buFont typeface="Arial" pitchFamily="34" charset="0"/>
              <a:buChar char="•"/>
            </a:pPr>
            <a:r>
              <a:rPr lang="en-GB" baseline="0" dirty="0" smtClean="0"/>
              <a:t> Avoid unused licenses</a:t>
            </a:r>
          </a:p>
          <a:p>
            <a:pPr>
              <a:buFont typeface="Arial" pitchFamily="34" charset="0"/>
              <a:buChar char="•"/>
            </a:pPr>
            <a:r>
              <a:rPr lang="en-GB" baseline="0" dirty="0" smtClean="0"/>
              <a:t> Increase the number of Citrix users per server</a:t>
            </a:r>
          </a:p>
          <a:p>
            <a:pPr>
              <a:buFont typeface="Arial" pitchFamily="34" charset="0"/>
              <a:buChar char="•"/>
            </a:pPr>
            <a:r>
              <a:rPr lang="en-GB" baseline="0" dirty="0" smtClean="0"/>
              <a:t> Avoid support and end user impact for server lockup issues</a:t>
            </a:r>
          </a:p>
          <a:p>
            <a:endParaRPr lang="en-GB" baseline="0" dirty="0" smtClean="0"/>
          </a:p>
          <a:p>
            <a:r>
              <a:rPr lang="en-GB" baseline="0" dirty="0" smtClean="0"/>
              <a:t>(70-90 seconds)</a:t>
            </a:r>
          </a:p>
        </p:txBody>
      </p:sp>
      <p:sp>
        <p:nvSpPr>
          <p:cNvPr id="4" name="Slide Number Placeholder 3"/>
          <p:cNvSpPr>
            <a:spLocks noGrp="1"/>
          </p:cNvSpPr>
          <p:nvPr>
            <p:ph type="sldNum" sz="quarter" idx="5"/>
          </p:nvPr>
        </p:nvSpPr>
        <p:spPr/>
        <p:txBody>
          <a:bodyPr/>
          <a:lstStyle/>
          <a:p>
            <a:pPr>
              <a:defRPr/>
            </a:pPr>
            <a:fld id="{6CFCBEE5-0ED8-4EB4-9968-3F98F65A25B5}" type="slidenum">
              <a:rPr lang="en-GB" smtClean="0"/>
              <a:pPr>
                <a:defRPr/>
              </a:pPr>
              <a:t>13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sz="1600" dirty="0" smtClean="0"/>
              <a:t>The ability to control the outbound Network access of a User, Group, Device or on the outcome of a script.</a:t>
            </a:r>
          </a:p>
          <a:p>
            <a:pPr lvl="0"/>
            <a:r>
              <a:rPr lang="en-GB" sz="1600" dirty="0" err="1" smtClean="0"/>
              <a:t>SVCHost</a:t>
            </a:r>
            <a:r>
              <a:rPr lang="en-GB" sz="1600" dirty="0" smtClean="0"/>
              <a:t> is not the only process there are many,</a:t>
            </a:r>
            <a:r>
              <a:rPr lang="en-GB" sz="1600" baseline="0" dirty="0" smtClean="0"/>
              <a:t> the current list is:</a:t>
            </a:r>
          </a:p>
          <a:p>
            <a:pPr lvl="0"/>
            <a:endParaRPr lang="en-GB" sz="1600" baseline="0" dirty="0" smtClean="0"/>
          </a:p>
          <a:p>
            <a:pPr lvl="0"/>
            <a:r>
              <a:rPr lang="en-GB" sz="1600" baseline="0" dirty="0" smtClean="0"/>
              <a:t>AM components:</a:t>
            </a:r>
          </a:p>
          <a:p>
            <a:r>
              <a:rPr lang="en-GB" sz="1200" kern="1200" dirty="0" smtClean="0">
                <a:solidFill>
                  <a:schemeClr val="tx1"/>
                </a:solidFill>
                <a:latin typeface="Arial" charset="0"/>
                <a:ea typeface="+mn-ea"/>
                <a:cs typeface="Arial" charset="0"/>
              </a:rPr>
              <a:t>AMAgent.exe</a:t>
            </a:r>
          </a:p>
          <a:p>
            <a:r>
              <a:rPr lang="en-GB" sz="1200" kern="1200" dirty="0" smtClean="0">
                <a:solidFill>
                  <a:schemeClr val="tx1"/>
                </a:solidFill>
                <a:latin typeface="Arial" charset="0"/>
                <a:ea typeface="+mn-ea"/>
                <a:cs typeface="Arial" charset="0"/>
              </a:rPr>
              <a:t>AMAgentAssist.exe</a:t>
            </a:r>
          </a:p>
          <a:p>
            <a:r>
              <a:rPr lang="en-GB" sz="1200" kern="1200" dirty="0" smtClean="0">
                <a:solidFill>
                  <a:schemeClr val="tx1"/>
                </a:solidFill>
                <a:latin typeface="Arial" charset="0"/>
                <a:ea typeface="+mn-ea"/>
                <a:cs typeface="Arial" charset="0"/>
              </a:rPr>
              <a:t>AMMessage.exe</a:t>
            </a:r>
          </a:p>
          <a:p>
            <a:r>
              <a:rPr lang="en-GB" sz="1200" kern="1200" dirty="0" smtClean="0">
                <a:solidFill>
                  <a:schemeClr val="tx1"/>
                </a:solidFill>
                <a:latin typeface="Arial" charset="0"/>
                <a:ea typeface="+mn-ea"/>
                <a:cs typeface="Arial" charset="0"/>
              </a:rPr>
              <a:t>AMMessageAssist.exe</a:t>
            </a:r>
          </a:p>
          <a:p>
            <a:r>
              <a:rPr lang="en-GB" sz="1200" kern="1200" dirty="0" smtClean="0">
                <a:solidFill>
                  <a:schemeClr val="tx1"/>
                </a:solidFill>
                <a:latin typeface="Arial" charset="0"/>
                <a:ea typeface="+mn-ea"/>
                <a:cs typeface="Arial" charset="0"/>
              </a:rPr>
              <a:t>AMTimeLimits.exe</a:t>
            </a:r>
          </a:p>
          <a:p>
            <a:r>
              <a:rPr lang="en-GB" sz="1200" kern="1200" dirty="0" smtClean="0">
                <a:solidFill>
                  <a:schemeClr val="tx1"/>
                </a:solidFill>
                <a:latin typeface="Arial" charset="0"/>
                <a:ea typeface="+mn-ea"/>
                <a:cs typeface="Arial" charset="0"/>
              </a:rPr>
              <a:t>AMAppLimits.exe</a:t>
            </a:r>
          </a:p>
          <a:p>
            <a:r>
              <a:rPr lang="en-GB" sz="1200" kern="1200" dirty="0" smtClean="0">
                <a:solidFill>
                  <a:schemeClr val="tx1"/>
                </a:solidFill>
                <a:latin typeface="Arial" charset="0"/>
                <a:ea typeface="+mn-ea"/>
                <a:cs typeface="Arial" charset="0"/>
              </a:rPr>
              <a:t>AMZip.exe</a:t>
            </a:r>
          </a:p>
          <a:p>
            <a:endParaRPr lang="en-GB" sz="1200" kern="1200" dirty="0" smtClean="0">
              <a:solidFill>
                <a:schemeClr val="tx1"/>
              </a:solidFill>
              <a:latin typeface="Arial" charset="0"/>
              <a:ea typeface="+mn-ea"/>
              <a:cs typeface="Arial" charset="0"/>
            </a:endParaRPr>
          </a:p>
          <a:p>
            <a:r>
              <a:rPr lang="en-GB" sz="1200" kern="1200" dirty="0" smtClean="0">
                <a:solidFill>
                  <a:schemeClr val="tx1"/>
                </a:solidFill>
                <a:latin typeface="Arial" charset="0"/>
                <a:ea typeface="+mn-ea"/>
                <a:cs typeface="Arial" charset="0"/>
              </a:rPr>
              <a:t>CCA components:</a:t>
            </a:r>
          </a:p>
          <a:p>
            <a:r>
              <a:rPr lang="en-GB" sz="1200" kern="1200" dirty="0" smtClean="0">
                <a:solidFill>
                  <a:schemeClr val="tx1"/>
                </a:solidFill>
                <a:latin typeface="Arial" charset="0"/>
                <a:ea typeface="+mn-ea"/>
                <a:cs typeface="Arial" charset="0"/>
              </a:rPr>
              <a:t>CCA.exe</a:t>
            </a:r>
          </a:p>
          <a:p>
            <a:endParaRPr lang="en-GB" sz="1200" kern="1200" dirty="0" smtClean="0">
              <a:solidFill>
                <a:schemeClr val="tx1"/>
              </a:solidFill>
              <a:latin typeface="Arial" charset="0"/>
              <a:ea typeface="+mn-ea"/>
              <a:cs typeface="Arial" charset="0"/>
            </a:endParaRPr>
          </a:p>
          <a:p>
            <a:r>
              <a:rPr lang="en-GB" sz="1200" kern="1200" dirty="0" smtClean="0">
                <a:solidFill>
                  <a:schemeClr val="tx1"/>
                </a:solidFill>
                <a:latin typeface="Arial" charset="0"/>
                <a:ea typeface="+mn-ea"/>
                <a:cs typeface="Arial" charset="0"/>
              </a:rPr>
              <a:t>Debuggers:</a:t>
            </a:r>
          </a:p>
          <a:p>
            <a:r>
              <a:rPr lang="en-GB" sz="1200" kern="1200" dirty="0" smtClean="0">
                <a:solidFill>
                  <a:schemeClr val="tx1"/>
                </a:solidFill>
                <a:latin typeface="Arial" charset="0"/>
                <a:ea typeface="+mn-ea"/>
                <a:cs typeface="Arial" charset="0"/>
              </a:rPr>
              <a:t>windbg.exe</a:t>
            </a:r>
          </a:p>
          <a:p>
            <a:r>
              <a:rPr lang="en-GB" sz="1200" kern="1200" dirty="0" smtClean="0">
                <a:solidFill>
                  <a:schemeClr val="tx1"/>
                </a:solidFill>
                <a:latin typeface="Arial" charset="0"/>
                <a:ea typeface="+mn-ea"/>
                <a:cs typeface="Arial" charset="0"/>
              </a:rPr>
              <a:t>cbd.exe</a:t>
            </a:r>
          </a:p>
          <a:p>
            <a:r>
              <a:rPr lang="en-GB" sz="1200" kern="1200" dirty="0" smtClean="0">
                <a:solidFill>
                  <a:schemeClr val="tx1"/>
                </a:solidFill>
                <a:latin typeface="Arial" charset="0"/>
                <a:ea typeface="+mn-ea"/>
                <a:cs typeface="Arial" charset="0"/>
              </a:rPr>
              <a:t>ntsd.exe</a:t>
            </a:r>
          </a:p>
          <a:p>
            <a:r>
              <a:rPr lang="en-GB" sz="1200" kern="1200" dirty="0" smtClean="0">
                <a:solidFill>
                  <a:schemeClr val="tx1"/>
                </a:solidFill>
                <a:latin typeface="Arial" charset="0"/>
                <a:ea typeface="+mn-ea"/>
                <a:cs typeface="Arial" charset="0"/>
              </a:rPr>
              <a:t>kd.exe</a:t>
            </a:r>
          </a:p>
          <a:p>
            <a:r>
              <a:rPr lang="en-GB" sz="1200" kern="1200" dirty="0" smtClean="0">
                <a:solidFill>
                  <a:schemeClr val="tx1"/>
                </a:solidFill>
                <a:latin typeface="Arial" charset="0"/>
                <a:ea typeface="+mn-ea"/>
                <a:cs typeface="Arial" charset="0"/>
              </a:rPr>
              <a:t>drwtsn32.exe</a:t>
            </a:r>
          </a:p>
          <a:p>
            <a:endParaRPr lang="en-GB" sz="1200" kern="1200" dirty="0" smtClean="0">
              <a:solidFill>
                <a:schemeClr val="tx1"/>
              </a:solidFill>
              <a:latin typeface="Arial" charset="0"/>
              <a:ea typeface="+mn-ea"/>
              <a:cs typeface="Arial" charset="0"/>
            </a:endParaRPr>
          </a:p>
          <a:p>
            <a:r>
              <a:rPr lang="en-GB" sz="1200" kern="1200" dirty="0" smtClean="0">
                <a:solidFill>
                  <a:schemeClr val="tx1"/>
                </a:solidFill>
                <a:latin typeface="Arial" charset="0"/>
                <a:ea typeface="+mn-ea"/>
                <a:cs typeface="Arial" charset="0"/>
              </a:rPr>
              <a:t>Specific</a:t>
            </a:r>
            <a:r>
              <a:rPr lang="en-GB" sz="1200" kern="1200" baseline="0" dirty="0" smtClean="0">
                <a:solidFill>
                  <a:schemeClr val="tx1"/>
                </a:solidFill>
                <a:latin typeface="Arial" charset="0"/>
                <a:ea typeface="+mn-ea"/>
                <a:cs typeface="Arial" charset="0"/>
              </a:rPr>
              <a:t> Windows components:</a:t>
            </a:r>
            <a:endParaRPr lang="en-GB" sz="1200" kern="120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Arial" charset="0"/>
              </a:rPr>
              <a:t>svchost.exe</a:t>
            </a:r>
          </a:p>
          <a:p>
            <a:r>
              <a:rPr lang="en-GB" sz="1200" kern="1200" dirty="0" smtClean="0">
                <a:solidFill>
                  <a:schemeClr val="tx1"/>
                </a:solidFill>
                <a:latin typeface="Arial" charset="0"/>
                <a:ea typeface="+mn-ea"/>
                <a:cs typeface="Arial" charset="0"/>
              </a:rPr>
              <a:t>SLsvc.exe</a:t>
            </a:r>
          </a:p>
          <a:p>
            <a:r>
              <a:rPr lang="en-GB" sz="1200" kern="1200" dirty="0" smtClean="0">
                <a:solidFill>
                  <a:schemeClr val="tx1"/>
                </a:solidFill>
                <a:latin typeface="Arial" charset="0"/>
                <a:ea typeface="+mn-ea"/>
                <a:cs typeface="Arial" charset="0"/>
              </a:rPr>
              <a:t>SLUI.exe</a:t>
            </a:r>
          </a:p>
          <a:p>
            <a:r>
              <a:rPr lang="en-GB" sz="1200" kern="1200" dirty="0" smtClean="0">
                <a:solidFill>
                  <a:schemeClr val="tx1"/>
                </a:solidFill>
                <a:latin typeface="Arial" charset="0"/>
                <a:ea typeface="+mn-ea"/>
                <a:cs typeface="Arial" charset="0"/>
              </a:rPr>
              <a:t>Lsass.exe</a:t>
            </a:r>
          </a:p>
          <a:p>
            <a:endParaRPr lang="en-GB" sz="2800" dirty="0" smtClean="0"/>
          </a:p>
          <a:p>
            <a:endParaRPr lang="en-GB" sz="2800" dirty="0" smtClean="0"/>
          </a:p>
          <a:p>
            <a:r>
              <a:rPr lang="en-GB" sz="2800" dirty="0" smtClean="0"/>
              <a:t>Outlook</a:t>
            </a:r>
            <a:r>
              <a:rPr lang="en-GB" sz="2800" baseline="0" dirty="0" smtClean="0"/>
              <a:t> </a:t>
            </a:r>
            <a:r>
              <a:rPr lang="en-GB" sz="2800" baseline="0" dirty="0" err="1" smtClean="0"/>
              <a:t>comms</a:t>
            </a:r>
            <a:r>
              <a:rPr lang="en-GB" sz="2800" baseline="0" dirty="0" smtClean="0"/>
              <a:t> is an example of RPC. I don’t think we currently control RPC but more testing is required.</a:t>
            </a:r>
            <a:endParaRPr lang="en-GB" sz="2800" dirty="0" smtClean="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129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I think the use of the word redirection</a:t>
            </a:r>
            <a:r>
              <a:rPr lang="en-GB" baseline="0" dirty="0" smtClean="0"/>
              <a:t> is misleading – I know you mean detours but in AM we use redirection to explain blocking apps to the message box.</a:t>
            </a:r>
          </a:p>
          <a:p>
            <a:r>
              <a:rPr lang="en-GB" baseline="0" dirty="0" smtClean="0"/>
              <a:t>I think a new term is required, or it is skipped over and is bundled in with the hook </a:t>
            </a:r>
            <a:r>
              <a:rPr lang="en-GB" baseline="0" dirty="0" err="1" smtClean="0"/>
              <a:t>dll</a:t>
            </a:r>
            <a:r>
              <a:rPr lang="en-GB" baseline="0" dirty="0" smtClean="0"/>
              <a:t>. If you want to use the redirection term then I you need to be careful about confusing the reader.</a:t>
            </a:r>
          </a:p>
          <a:p>
            <a:r>
              <a:rPr lang="en-GB" baseline="0" dirty="0" smtClean="0"/>
              <a:t>We may use the redirection term in ANAC to talk about ‘web page redirection’ on a blocked web page so the user gets some feedback.</a:t>
            </a:r>
          </a:p>
          <a:p>
            <a:endParaRPr lang="en-GB" sz="1600" dirty="0" smtClean="0"/>
          </a:p>
          <a:p>
            <a:pPr lvl="0"/>
            <a:r>
              <a:rPr lang="en-GB" sz="1600" dirty="0" smtClean="0"/>
              <a:t>Our hook,  hooks in to applications when they start and injects our ANAC.dll – not</a:t>
            </a:r>
            <a:r>
              <a:rPr lang="en-GB" sz="1600" baseline="0" dirty="0" smtClean="0"/>
              <a:t> true.</a:t>
            </a:r>
          </a:p>
          <a:p>
            <a:pPr lvl="0"/>
            <a:r>
              <a:rPr lang="en-GB" sz="1600" baseline="0" dirty="0" smtClean="0"/>
              <a:t>There are several ways that our hook </a:t>
            </a:r>
            <a:r>
              <a:rPr lang="en-GB" sz="1600" baseline="0" dirty="0" err="1" smtClean="0"/>
              <a:t>dll</a:t>
            </a:r>
            <a:r>
              <a:rPr lang="en-GB" sz="1600" baseline="0" dirty="0" smtClean="0"/>
              <a:t> is injected into the application depending on the state of the agent.</a:t>
            </a:r>
          </a:p>
          <a:p>
            <a:pPr lvl="0"/>
            <a:r>
              <a:rPr lang="en-GB" sz="1600" baseline="0" dirty="0" smtClean="0"/>
              <a:t>1. By the remote thread injection method.</a:t>
            </a:r>
          </a:p>
          <a:p>
            <a:pPr lvl="0"/>
            <a:r>
              <a:rPr lang="en-GB" sz="1600" baseline="0" dirty="0" smtClean="0"/>
              <a:t>2. By </a:t>
            </a:r>
            <a:r>
              <a:rPr lang="en-GB" sz="1600" baseline="0" dirty="0" err="1" smtClean="0"/>
              <a:t>AppInit_Dll</a:t>
            </a:r>
            <a:r>
              <a:rPr lang="en-GB" sz="1600" baseline="0" dirty="0" smtClean="0"/>
              <a:t> registry key method. </a:t>
            </a:r>
          </a:p>
          <a:p>
            <a:pPr lvl="0"/>
            <a:r>
              <a:rPr lang="en-GB" sz="1600" baseline="0" dirty="0" smtClean="0"/>
              <a:t>This important this is that there is a hook and it is in the application and intercepts any calls the application makes to the </a:t>
            </a:r>
            <a:r>
              <a:rPr lang="en-GB" sz="1600" baseline="0" dirty="0" err="1" smtClean="0"/>
              <a:t>winsock</a:t>
            </a:r>
            <a:r>
              <a:rPr lang="en-GB" sz="1600" baseline="0" dirty="0" smtClean="0"/>
              <a:t> library.</a:t>
            </a:r>
          </a:p>
          <a:p>
            <a:pPr lvl="0"/>
            <a:r>
              <a:rPr lang="en-GB" sz="1600" baseline="0" dirty="0" smtClean="0"/>
              <a:t>During this interception AM evaluates the call the application made and depending on the configuration either allows the application to make the call to the </a:t>
            </a:r>
            <a:r>
              <a:rPr lang="en-GB" sz="1600" baseline="0" dirty="0" err="1" smtClean="0"/>
              <a:t>winsock</a:t>
            </a:r>
            <a:r>
              <a:rPr lang="en-GB" sz="1600" baseline="0" dirty="0" smtClean="0"/>
              <a:t> layer or if denied we return an error to the application.</a:t>
            </a:r>
          </a:p>
          <a:p>
            <a:pPr lvl="0"/>
            <a:r>
              <a:rPr lang="en-GB" sz="1600" baseline="0" dirty="0" smtClean="0"/>
              <a:t>Important note: We return an error back to the calling application, it is up to the application to handle the error correctly. Some applications may not handle the error correctly and crash, or hang or wait for a timeout. This is not the fault of our hook or AM, it is because of crappy developers.</a:t>
            </a:r>
          </a:p>
          <a:p>
            <a:pPr lvl="0"/>
            <a:endParaRPr lang="en-GB" sz="1600" dirty="0" smtClean="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Speaks</a:t>
            </a:r>
            <a:r>
              <a:rPr lang="en-GB" baseline="0" dirty="0" smtClean="0"/>
              <a:t> for itself</a:t>
            </a:r>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would give a real world example rather than the default</a:t>
            </a:r>
            <a:r>
              <a:rPr lang="en-GB" baseline="0" dirty="0" smtClean="0"/>
              <a:t> – the inclusion of the host’s IP address I still think is confusing.</a:t>
            </a:r>
            <a:endParaRPr lang="en-GB" dirty="0"/>
          </a:p>
        </p:txBody>
      </p:sp>
      <p:sp>
        <p:nvSpPr>
          <p:cNvPr id="4" name="Slide Number Placeholder 3"/>
          <p:cNvSpPr>
            <a:spLocks noGrp="1"/>
          </p:cNvSpPr>
          <p:nvPr>
            <p:ph type="sldNum" sz="quarter" idx="10"/>
          </p:nvPr>
        </p:nvSpPr>
        <p:spPr/>
        <p:txBody>
          <a:bodyPr/>
          <a:lstStyle/>
          <a:p>
            <a:pPr>
              <a:defRPr/>
            </a:pPr>
            <a:fld id="{4E63EA00-40FF-4E87-A5AE-1BDDF8C56057}" type="slidenum">
              <a:rPr lang="en-GB" smtClean="0"/>
              <a:pPr>
                <a:defRPr/>
              </a:pPr>
              <a:t>134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18867" y="2552131"/>
            <a:ext cx="6550926" cy="2169995"/>
          </a:xfrm>
          <a:prstGeom prst="rect">
            <a:avLst/>
          </a:prstGeom>
        </p:spPr>
        <p:txBody>
          <a:bodyPr/>
          <a:lstStyle>
            <a:lvl1pPr marL="0" indent="0" algn="l">
              <a:buNone/>
              <a:defRPr sz="28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18867" y="2552131"/>
            <a:ext cx="6550926" cy="2169995"/>
          </a:xfrm>
          <a:prstGeom prst="rect">
            <a:avLst/>
          </a:prstGeom>
        </p:spPr>
        <p:txBody>
          <a:bodyPr/>
          <a:lstStyle>
            <a:lvl1pPr marL="0" indent="0" algn="l">
              <a:buNone/>
              <a:defRPr sz="28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EF2B1C50-1563-484C-8938-92511C8C8118}" type="datetimeFigureOut">
              <a:rPr lang="de-DE" smtClean="0"/>
              <a:pPr/>
              <a:t>28.09.2009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B0CDA1AD-5872-4697-B276-9455526C048C}"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47675" y="517525"/>
            <a:ext cx="8229600" cy="5619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6725" y="1403350"/>
            <a:ext cx="8229600" cy="4591050"/>
          </a:xfrm>
        </p:spPr>
        <p:txBody>
          <a:bodyPr/>
          <a:lstStyle/>
          <a:p>
            <a:pPr lvl="0"/>
            <a:endParaRPr lang="en-US" noProof="0" smtClean="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F2B1C50-1563-484C-8938-92511C8C8118}" type="datetimeFigureOut">
              <a:rPr lang="de-DE" smtClean="0"/>
              <a:pPr/>
              <a:t>28.09.2009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CDA1AD-5872-4697-B276-9455526C048C}"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overs.png"/>
          <p:cNvPicPr>
            <a:picLocks noChangeAspect="1"/>
          </p:cNvPicPr>
          <p:nvPr userDrawn="1"/>
        </p:nvPicPr>
        <p:blipFill>
          <a:blip r:embed="rId4" cstate="print"/>
          <a:srcRect/>
          <a:stretch>
            <a:fillRect/>
          </a:stretch>
        </p:blipFill>
        <p:spPr bwMode="auto">
          <a:xfrm>
            <a:off x="-25400" y="0"/>
            <a:ext cx="9169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7D1DB"/>
        </a:solidFill>
        <a:effectLst/>
      </p:bgPr>
    </p:bg>
    <p:spTree>
      <p:nvGrpSpPr>
        <p:cNvPr id="1" name=""/>
        <p:cNvGrpSpPr/>
        <p:nvPr/>
      </p:nvGrpSpPr>
      <p:grpSpPr>
        <a:xfrm>
          <a:off x="0" y="0"/>
          <a:ext cx="0" cy="0"/>
          <a:chOff x="0" y="0"/>
          <a:chExt cx="0" cy="0"/>
        </a:xfrm>
      </p:grpSpPr>
      <p:sp>
        <p:nvSpPr>
          <p:cNvPr id="7" name="Rounded Rectangle 6"/>
          <p:cNvSpPr/>
          <p:nvPr userDrawn="1"/>
        </p:nvSpPr>
        <p:spPr>
          <a:xfrm>
            <a:off x="123825" y="114300"/>
            <a:ext cx="8877300" cy="6657975"/>
          </a:xfrm>
          <a:prstGeom prst="roundRect">
            <a:avLst>
              <a:gd name="adj" fmla="val 16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2" name="Title Placeholder 1"/>
          <p:cNvSpPr>
            <a:spLocks noGrp="1"/>
          </p:cNvSpPr>
          <p:nvPr>
            <p:ph type="title"/>
          </p:nvPr>
        </p:nvSpPr>
        <p:spPr bwMode="auto">
          <a:xfrm>
            <a:off x="457200" y="274638"/>
            <a:ext cx="8229600" cy="620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457200" y="1276350"/>
            <a:ext cx="8229600" cy="484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9" name="Straight Connector 8"/>
          <p:cNvCxnSpPr/>
          <p:nvPr userDrawn="1"/>
        </p:nvCxnSpPr>
        <p:spPr>
          <a:xfrm>
            <a:off x="457200" y="933450"/>
            <a:ext cx="8239125" cy="1588"/>
          </a:xfrm>
          <a:prstGeom prst="line">
            <a:avLst/>
          </a:prstGeom>
          <a:ln>
            <a:solidFill>
              <a:srgbClr val="C7D1D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602281" y="6485860"/>
            <a:ext cx="1541719" cy="230832"/>
          </a:xfrm>
          <a:prstGeom prst="rect">
            <a:avLst/>
          </a:prstGeom>
          <a:noFill/>
        </p:spPr>
        <p:txBody>
          <a:bodyPr wrap="square" rtlCol="0">
            <a:spAutoFit/>
          </a:bodyPr>
          <a:lstStyle/>
          <a:p>
            <a:r>
              <a:rPr lang="en-GB" sz="900" dirty="0" smtClean="0"/>
              <a:t>Company</a:t>
            </a:r>
            <a:r>
              <a:rPr lang="en-GB" sz="900" baseline="0" dirty="0" smtClean="0"/>
              <a:t> Confidential</a:t>
            </a:r>
            <a:endParaRPr lang="en-GB" sz="900" dirty="0"/>
          </a:p>
        </p:txBody>
      </p:sp>
      <p:pic>
        <p:nvPicPr>
          <p:cNvPr id="1026" name="Picture 2"/>
          <p:cNvPicPr>
            <a:picLocks noChangeAspect="1" noChangeArrowheads="1"/>
          </p:cNvPicPr>
          <p:nvPr userDrawn="1"/>
        </p:nvPicPr>
        <p:blipFill>
          <a:blip r:embed="rId5" cstate="print"/>
          <a:srcRect/>
          <a:stretch>
            <a:fillRect/>
          </a:stretch>
        </p:blipFill>
        <p:spPr bwMode="auto">
          <a:xfrm>
            <a:off x="7692188" y="6262576"/>
            <a:ext cx="1140479" cy="26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714" r:id="rId2"/>
    <p:sldLayoutId id="2147483715" r:id="rId3"/>
  </p:sldLayoutIdLst>
  <p:txStyles>
    <p:titleStyle>
      <a:lvl1pPr algn="l" rtl="0" eaLnBrk="0" fontAlgn="base" hangingPunct="0">
        <a:spcBef>
          <a:spcPct val="0"/>
        </a:spcBef>
        <a:spcAft>
          <a:spcPct val="0"/>
        </a:spcAft>
        <a:defRPr sz="2800" kern="1200">
          <a:solidFill>
            <a:srgbClr val="0072CF"/>
          </a:solidFill>
          <a:latin typeface="Trebuchet MS" pitchFamily="34" charset="0"/>
          <a:ea typeface="+mj-ea"/>
          <a:cs typeface="+mj-cs"/>
        </a:defRPr>
      </a:lvl1pPr>
      <a:lvl2pPr algn="l" rtl="0" eaLnBrk="0" fontAlgn="base" hangingPunct="0">
        <a:spcBef>
          <a:spcPct val="0"/>
        </a:spcBef>
        <a:spcAft>
          <a:spcPct val="0"/>
        </a:spcAft>
        <a:defRPr sz="2800">
          <a:solidFill>
            <a:srgbClr val="0072CF"/>
          </a:solidFill>
          <a:latin typeface="Trebuchet MS" pitchFamily="34" charset="0"/>
        </a:defRPr>
      </a:lvl2pPr>
      <a:lvl3pPr algn="l" rtl="0" eaLnBrk="0" fontAlgn="base" hangingPunct="0">
        <a:spcBef>
          <a:spcPct val="0"/>
        </a:spcBef>
        <a:spcAft>
          <a:spcPct val="0"/>
        </a:spcAft>
        <a:defRPr sz="2800">
          <a:solidFill>
            <a:srgbClr val="0072CF"/>
          </a:solidFill>
          <a:latin typeface="Trebuchet MS" pitchFamily="34" charset="0"/>
        </a:defRPr>
      </a:lvl3pPr>
      <a:lvl4pPr algn="l" rtl="0" eaLnBrk="0" fontAlgn="base" hangingPunct="0">
        <a:spcBef>
          <a:spcPct val="0"/>
        </a:spcBef>
        <a:spcAft>
          <a:spcPct val="0"/>
        </a:spcAft>
        <a:defRPr sz="2800">
          <a:solidFill>
            <a:srgbClr val="0072CF"/>
          </a:solidFill>
          <a:latin typeface="Trebuchet MS" pitchFamily="34" charset="0"/>
        </a:defRPr>
      </a:lvl4pPr>
      <a:lvl5pPr algn="l" rtl="0" eaLnBrk="0" fontAlgn="base" hangingPunct="0">
        <a:spcBef>
          <a:spcPct val="0"/>
        </a:spcBef>
        <a:spcAft>
          <a:spcPct val="0"/>
        </a:spcAft>
        <a:defRPr sz="2800">
          <a:solidFill>
            <a:srgbClr val="0072CF"/>
          </a:solidFill>
          <a:latin typeface="Trebuchet MS" pitchFamily="34" charset="0"/>
        </a:defRPr>
      </a:lvl5pPr>
      <a:lvl6pPr marL="457200" algn="l" rtl="0" fontAlgn="base">
        <a:spcBef>
          <a:spcPct val="0"/>
        </a:spcBef>
        <a:spcAft>
          <a:spcPct val="0"/>
        </a:spcAft>
        <a:defRPr sz="2800">
          <a:solidFill>
            <a:srgbClr val="E60036"/>
          </a:solidFill>
          <a:latin typeface="Trebuchet MS" pitchFamily="34" charset="0"/>
        </a:defRPr>
      </a:lvl6pPr>
      <a:lvl7pPr marL="914400" algn="l" rtl="0" fontAlgn="base">
        <a:spcBef>
          <a:spcPct val="0"/>
        </a:spcBef>
        <a:spcAft>
          <a:spcPct val="0"/>
        </a:spcAft>
        <a:defRPr sz="2800">
          <a:solidFill>
            <a:srgbClr val="E60036"/>
          </a:solidFill>
          <a:latin typeface="Trebuchet MS" pitchFamily="34" charset="0"/>
        </a:defRPr>
      </a:lvl7pPr>
      <a:lvl8pPr marL="1371600" algn="l" rtl="0" fontAlgn="base">
        <a:spcBef>
          <a:spcPct val="0"/>
        </a:spcBef>
        <a:spcAft>
          <a:spcPct val="0"/>
        </a:spcAft>
        <a:defRPr sz="2800">
          <a:solidFill>
            <a:srgbClr val="E60036"/>
          </a:solidFill>
          <a:latin typeface="Trebuchet MS" pitchFamily="34" charset="0"/>
        </a:defRPr>
      </a:lvl8pPr>
      <a:lvl9pPr marL="1828800" algn="l" rtl="0" fontAlgn="base">
        <a:spcBef>
          <a:spcPct val="0"/>
        </a:spcBef>
        <a:spcAft>
          <a:spcPct val="0"/>
        </a:spcAft>
        <a:defRPr sz="2800">
          <a:solidFill>
            <a:srgbClr val="E60036"/>
          </a:solidFill>
          <a:latin typeface="Trebuchet MS" pitchFamily="34" charset="0"/>
        </a:defRPr>
      </a:lvl9pPr>
    </p:titleStyle>
    <p:bodyStyle>
      <a:lvl1pPr marL="342900" indent="-342900" algn="l" rtl="0" eaLnBrk="0" fontAlgn="base" hangingPunct="0">
        <a:spcBef>
          <a:spcPct val="20000"/>
        </a:spcBef>
        <a:spcAft>
          <a:spcPct val="0"/>
        </a:spcAft>
        <a:buClr>
          <a:srgbClr val="0072CF"/>
        </a:buClr>
        <a:buSzPct val="90000"/>
        <a:buFont typeface="Arial" charset="0"/>
        <a:buChar char="•"/>
        <a:defRPr sz="2400" kern="1200">
          <a:solidFill>
            <a:srgbClr val="404040"/>
          </a:solidFill>
          <a:latin typeface="Trebuchet MS" pitchFamily="34" charset="0"/>
          <a:ea typeface="+mn-ea"/>
          <a:cs typeface="+mn-cs"/>
        </a:defRPr>
      </a:lvl1pPr>
      <a:lvl2pPr marL="742950" indent="-285750" algn="l" rtl="0" eaLnBrk="0" fontAlgn="base" hangingPunct="0">
        <a:spcBef>
          <a:spcPct val="20000"/>
        </a:spcBef>
        <a:spcAft>
          <a:spcPct val="0"/>
        </a:spcAft>
        <a:buClr>
          <a:srgbClr val="0072CF"/>
        </a:buClr>
        <a:buSzPct val="90000"/>
        <a:buFont typeface="Arial" charset="0"/>
        <a:buChar char="•"/>
        <a:defRPr sz="2000" kern="1200">
          <a:solidFill>
            <a:srgbClr val="404040"/>
          </a:solidFill>
          <a:latin typeface="Trebuchet MS" pitchFamily="34" charset="0"/>
          <a:ea typeface="+mn-ea"/>
          <a:cs typeface="+mn-cs"/>
        </a:defRPr>
      </a:lvl2pPr>
      <a:lvl3pPr marL="1143000" indent="-228600" algn="l" rtl="0" eaLnBrk="0" fontAlgn="base" hangingPunct="0">
        <a:spcBef>
          <a:spcPct val="20000"/>
        </a:spcBef>
        <a:spcAft>
          <a:spcPct val="0"/>
        </a:spcAft>
        <a:buClr>
          <a:srgbClr val="0072CF"/>
        </a:buClr>
        <a:buSzPct val="90000"/>
        <a:buFont typeface="Arial" charset="0"/>
        <a:buChar char="•"/>
        <a:defRPr sz="2400" kern="1200">
          <a:solidFill>
            <a:srgbClr val="404040"/>
          </a:solidFill>
          <a:latin typeface="Trebuchet MS" pitchFamily="34" charset="0"/>
          <a:ea typeface="+mn-ea"/>
          <a:cs typeface="+mn-cs"/>
        </a:defRPr>
      </a:lvl3pPr>
      <a:lvl4pPr marL="1600200" indent="-228600" algn="l" rtl="0" eaLnBrk="0" fontAlgn="base" hangingPunct="0">
        <a:spcBef>
          <a:spcPct val="20000"/>
        </a:spcBef>
        <a:spcAft>
          <a:spcPct val="0"/>
        </a:spcAft>
        <a:buClr>
          <a:srgbClr val="0072CF"/>
        </a:buClr>
        <a:buSzPct val="90000"/>
        <a:buFont typeface="Arial" charset="0"/>
        <a:buChar char="•"/>
        <a:defRPr sz="2000" kern="1200">
          <a:solidFill>
            <a:srgbClr val="404040"/>
          </a:solidFill>
          <a:latin typeface="Trebuchet MS" pitchFamily="34" charset="0"/>
          <a:ea typeface="+mn-ea"/>
          <a:cs typeface="+mn-cs"/>
        </a:defRPr>
      </a:lvl4pPr>
      <a:lvl5pPr marL="2057400" indent="-228600" algn="l" rtl="0" eaLnBrk="0" fontAlgn="base" hangingPunct="0">
        <a:spcBef>
          <a:spcPct val="20000"/>
        </a:spcBef>
        <a:spcAft>
          <a:spcPct val="0"/>
        </a:spcAft>
        <a:buClr>
          <a:srgbClr val="0072CF"/>
        </a:buClr>
        <a:buSzPct val="90000"/>
        <a:buFont typeface="Arial" charset="0"/>
        <a:buChar char="•"/>
        <a:defRPr sz="2000" kern="1200">
          <a:solidFill>
            <a:srgbClr val="404040"/>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B1C50-1563-484C-8938-92511C8C8118}" type="datetimeFigureOut">
              <a:rPr lang="de-DE" smtClean="0"/>
              <a:pPr/>
              <a:t>28.09.2009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DA1AD-5872-4697-B276-9455526C048C}"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hyperlink" Target="StreamingPersonalization.avi" TargetMode="Externa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1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8" Type="http://schemas.openxmlformats.org/officeDocument/2006/relationships/image" Target="../media/image117.gif"/><Relationship Id="rId3" Type="http://schemas.openxmlformats.org/officeDocument/2006/relationships/notesSlide" Target="../notesSlides/notesSlide6.xml"/><Relationship Id="rId7" Type="http://schemas.openxmlformats.org/officeDocument/2006/relationships/image" Target="../media/image116.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15.gif"/><Relationship Id="rId5" Type="http://schemas.openxmlformats.org/officeDocument/2006/relationships/oleObject" Target="../embeddings/oleObject1.bin"/><Relationship Id="rId10"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118.jpeg"/></Relationships>
</file>

<file path=ppt/slides/_rels/slide132.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18.jpeg"/><Relationship Id="rId4" Type="http://schemas.openxmlformats.org/officeDocument/2006/relationships/image" Target="../media/image117.gif"/></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21.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22.tiff"/><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2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24.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www.appsense.com/media" TargetMode="External"/><Relationship Id="rId2" Type="http://schemas.openxmlformats.org/officeDocument/2006/relationships/hyperlink" Target="http://www.appsense.com/community/" TargetMode="External"/><Relationship Id="rId1" Type="http://schemas.openxmlformats.org/officeDocument/2006/relationships/slideLayout" Target="../slideLayouts/slideLayout3.xml"/><Relationship Id="rId6" Type="http://schemas.openxmlformats.org/officeDocument/2006/relationships/hyperlink" Target="http://www.apug.info/" TargetMode="External"/><Relationship Id="rId5" Type="http://schemas.openxmlformats.org/officeDocument/2006/relationships/hyperlink" Target="mailto:RoWPreSales@AppSense.com" TargetMode="External"/><Relationship Id="rId4" Type="http://schemas.openxmlformats.org/officeDocument/2006/relationships/hyperlink" Target="http://www.insidetheregistry.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myappsense.com/"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New%20Pre%20Sales%20Doc/Tech%20Ref%20EMPS%20Transactions.docx"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5.jpeg"/><Relationship Id="rId7" Type="http://schemas.openxmlformats.org/officeDocument/2006/relationships/hyperlink" Target="http://images.google.co.uk/imgres?imgurl=http://www.coolest-gadgets.com/wp-content/uploads/itona-tc2341.jpg&amp;imgrefurl=http://www.coolest-gadgets.com/search/output+devices&amp;h=355&amp;w=200&amp;sz=10&amp;hl=en&amp;start=50&amp;tbnid=ULZ6IwMXgA6ojM:&amp;tbnh=121&amp;tbnw=68&amp;prev=/images?q=thin+client+device&amp;start=36&amp;gbv=2&amp;ndsp=18&amp;hl=en&amp;sa=N" TargetMode="External"/><Relationship Id="rId12" Type="http://schemas.openxmlformats.org/officeDocument/2006/relationships/image" Target="../media/image92.png"/><Relationship Id="rId2" Type="http://schemas.openxmlformats.org/officeDocument/2006/relationships/hyperlink" Target="http://images.google.co.uk/imgres?imgurl=http://h41201.www4.hp.com/tradein/images/static/businessUnits/HP_ProLiant_ML370_G4_server.jpg&amp;imgrefurl=http://h41201.www4.hp.com/tradein/tr/en/&amp;h=600&amp;w=572&amp;sz=57&amp;hl=en&amp;start=1&amp;tbnid=1dNjnYVtRYR3pM:&amp;tbnh=135&amp;tbnw=129&amp;prev=/images?q=server&amp;gbv=2&amp;hl=en" TargetMode="External"/><Relationship Id="rId1" Type="http://schemas.openxmlformats.org/officeDocument/2006/relationships/slideLayout" Target="../slideLayouts/slideLayout3.xml"/><Relationship Id="rId6" Type="http://schemas.openxmlformats.org/officeDocument/2006/relationships/image" Target="../media/image87.jpeg"/><Relationship Id="rId11" Type="http://schemas.openxmlformats.org/officeDocument/2006/relationships/image" Target="../media/image91.png"/><Relationship Id="rId5" Type="http://schemas.openxmlformats.org/officeDocument/2006/relationships/image" Target="../media/image86.jpeg"/><Relationship Id="rId10" Type="http://schemas.openxmlformats.org/officeDocument/2006/relationships/image" Target="../media/image90.png"/><Relationship Id="rId4" Type="http://schemas.openxmlformats.org/officeDocument/2006/relationships/hyperlink" Target="http://images.google.co.uk/imgres?imgurl=http://images.techtree.com/ttimages/story/88315_zenith_600x600.jpg&amp;imgrefurl=http://www.techtree.com/India/News/Zenith_Computer_Launches_SmartStyle_PC/551-88315-615.html&amp;h=600&amp;w=600&amp;sz=63&amp;hl=en&amp;start=10&amp;tbnid=gT9EuIu7OT12EM:&amp;tbnh=135&amp;tbnw=135&amp;prev=/images?q=pc&amp;gbv=2&amp;hl=en" TargetMode="External"/><Relationship Id="rId9" Type="http://schemas.openxmlformats.org/officeDocument/2006/relationships/image" Target="../media/image89.png"/></Relationships>
</file>

<file path=ppt/slides/_rels/slide89.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5.jpeg"/><Relationship Id="rId7" Type="http://schemas.openxmlformats.org/officeDocument/2006/relationships/hyperlink" Target="http://images.google.co.uk/imgres?imgurl=http://www.coolest-gadgets.com/wp-content/uploads/itona-tc2341.jpg&amp;imgrefurl=http://www.coolest-gadgets.com/search/output+devices&amp;h=355&amp;w=200&amp;sz=10&amp;hl=en&amp;start=50&amp;tbnid=ULZ6IwMXgA6ojM:&amp;tbnh=121&amp;tbnw=68&amp;prev=/images?q=thin+client+device&amp;start=36&amp;gbv=2&amp;ndsp=18&amp;hl=en&amp;sa=N" TargetMode="External"/><Relationship Id="rId12" Type="http://schemas.openxmlformats.org/officeDocument/2006/relationships/image" Target="../media/image92.png"/><Relationship Id="rId2" Type="http://schemas.openxmlformats.org/officeDocument/2006/relationships/hyperlink" Target="http://images.google.co.uk/imgres?imgurl=http://h41201.www4.hp.com/tradein/images/static/businessUnits/HP_ProLiant_ML370_G4_server.jpg&amp;imgrefurl=http://h41201.www4.hp.com/tradein/tr/en/&amp;h=600&amp;w=572&amp;sz=57&amp;hl=en&amp;start=1&amp;tbnid=1dNjnYVtRYR3pM:&amp;tbnh=135&amp;tbnw=129&amp;prev=/images?q=server&amp;gbv=2&amp;hl=en" TargetMode="External"/><Relationship Id="rId1" Type="http://schemas.openxmlformats.org/officeDocument/2006/relationships/slideLayout" Target="../slideLayouts/slideLayout3.xml"/><Relationship Id="rId6" Type="http://schemas.openxmlformats.org/officeDocument/2006/relationships/image" Target="../media/image87.jpeg"/><Relationship Id="rId11" Type="http://schemas.openxmlformats.org/officeDocument/2006/relationships/image" Target="../media/image91.png"/><Relationship Id="rId5" Type="http://schemas.openxmlformats.org/officeDocument/2006/relationships/image" Target="../media/image86.jpeg"/><Relationship Id="rId10" Type="http://schemas.openxmlformats.org/officeDocument/2006/relationships/image" Target="../media/image90.png"/><Relationship Id="rId4" Type="http://schemas.openxmlformats.org/officeDocument/2006/relationships/hyperlink" Target="http://images.google.co.uk/imgres?imgurl=http://images.techtree.com/ttimages/story/88315_zenith_600x600.jpg&amp;imgrefurl=http://www.techtree.com/India/News/Zenith_Computer_Launches_SmartStyle_PC/551-88315-615.html&amp;h=600&amp;w=600&amp;sz=63&amp;hl=en&amp;start=10&amp;tbnid=gT9EuIu7OT12EM:&amp;tbnh=135&amp;tbnw=135&amp;prev=/images?q=pc&amp;gbv=2&amp;hl=en" TargetMode="External"/><Relationship Id="rId9" Type="http://schemas.openxmlformats.org/officeDocument/2006/relationships/image" Target="../media/image89.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9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6.jpeg"/><Relationship Id="rId7" Type="http://schemas.openxmlformats.org/officeDocument/2006/relationships/hyperlink" Target="http://images.google.co.uk/imgres?imgurl=http://h41201.www4.hp.com/tradein/images/static/businessUnits/HP_ProLiant_ML370_G4_server.jpg&amp;imgrefurl=http://h41201.www4.hp.com/tradein/tr/en/&amp;h=600&amp;w=572&amp;sz=57&amp;hl=en&amp;start=1&amp;tbnid=1dNjnYVtRYR3pM:&amp;tbnh=135&amp;tbnw=129&amp;prev=/images?q=server&amp;gbv=2&amp;hl=en" TargetMode="External"/><Relationship Id="rId12" Type="http://schemas.openxmlformats.org/officeDocument/2006/relationships/image" Target="../media/image92.png"/><Relationship Id="rId2" Type="http://schemas.openxmlformats.org/officeDocument/2006/relationships/hyperlink" Target="http://images.google.co.uk/imgres?imgurl=http://images.techtree.com/ttimages/story/88315_zenith_600x600.jpg&amp;imgrefurl=http://www.techtree.com/India/News/Zenith_Computer_Launches_SmartStyle_PC/551-88315-615.html&amp;h=600&amp;w=600&amp;sz=63&amp;hl=en&amp;start=10&amp;tbnid=gT9EuIu7OT12EM:&amp;tbnh=135&amp;tbnw=135&amp;prev=/images?q=pc&amp;gbv=2&amp;hl=en" TargetMode="External"/><Relationship Id="rId1" Type="http://schemas.openxmlformats.org/officeDocument/2006/relationships/slideLayout" Target="../slideLayouts/slideLayout3.xml"/><Relationship Id="rId6" Type="http://schemas.openxmlformats.org/officeDocument/2006/relationships/image" Target="../media/image88.jpeg"/><Relationship Id="rId11" Type="http://schemas.openxmlformats.org/officeDocument/2006/relationships/image" Target="../media/image91.png"/><Relationship Id="rId5" Type="http://schemas.openxmlformats.org/officeDocument/2006/relationships/hyperlink" Target="http://images.google.co.uk/imgres?imgurl=http://www.coolest-gadgets.com/wp-content/uploads/itona-tc2341.jpg&amp;imgrefurl=http://www.coolest-gadgets.com/search/output+devices&amp;h=355&amp;w=200&amp;sz=10&amp;hl=en&amp;start=50&amp;tbnid=ULZ6IwMXgA6ojM:&amp;tbnh=121&amp;tbnw=68&amp;prev=/images?q=thin+client+device&amp;start=36&amp;gbv=2&amp;ndsp=18&amp;hl=en&amp;sa=N" TargetMode="External"/><Relationship Id="rId10" Type="http://schemas.openxmlformats.org/officeDocument/2006/relationships/image" Target="../media/image90.png"/><Relationship Id="rId4" Type="http://schemas.openxmlformats.org/officeDocument/2006/relationships/image" Target="../media/image87.jpeg"/><Relationship Id="rId9" Type="http://schemas.openxmlformats.org/officeDocument/2006/relationships/image" Target="../media/image89.png"/></Relationships>
</file>

<file path=ppt/slides/_rels/slide9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6.jpeg"/><Relationship Id="rId7" Type="http://schemas.openxmlformats.org/officeDocument/2006/relationships/hyperlink" Target="http://images.google.co.uk/imgres?imgurl=http://h41201.www4.hp.com/tradein/images/static/businessUnits/HP_ProLiant_ML370_G4_server.jpg&amp;imgrefurl=http://h41201.www4.hp.com/tradein/tr/en/&amp;h=600&amp;w=572&amp;sz=57&amp;hl=en&amp;start=1&amp;tbnid=1dNjnYVtRYR3pM:&amp;tbnh=135&amp;tbnw=129&amp;prev=/images?q=server&amp;gbv=2&amp;hl=en" TargetMode="External"/><Relationship Id="rId12" Type="http://schemas.openxmlformats.org/officeDocument/2006/relationships/image" Target="../media/image92.png"/><Relationship Id="rId2" Type="http://schemas.openxmlformats.org/officeDocument/2006/relationships/hyperlink" Target="http://images.google.co.uk/imgres?imgurl=http://images.techtree.com/ttimages/story/88315_zenith_600x600.jpg&amp;imgrefurl=http://www.techtree.com/India/News/Zenith_Computer_Launches_SmartStyle_PC/551-88315-615.html&amp;h=600&amp;w=600&amp;sz=63&amp;hl=en&amp;start=10&amp;tbnid=gT9EuIu7OT12EM:&amp;tbnh=135&amp;tbnw=135&amp;prev=/images?q=pc&amp;gbv=2&amp;hl=en" TargetMode="External"/><Relationship Id="rId1" Type="http://schemas.openxmlformats.org/officeDocument/2006/relationships/slideLayout" Target="../slideLayouts/slideLayout3.xml"/><Relationship Id="rId6" Type="http://schemas.openxmlformats.org/officeDocument/2006/relationships/image" Target="../media/image88.jpeg"/><Relationship Id="rId11" Type="http://schemas.openxmlformats.org/officeDocument/2006/relationships/image" Target="../media/image91.png"/><Relationship Id="rId5" Type="http://schemas.openxmlformats.org/officeDocument/2006/relationships/hyperlink" Target="http://images.google.co.uk/imgres?imgurl=http://www.coolest-gadgets.com/wp-content/uploads/itona-tc2341.jpg&amp;imgrefurl=http://www.coolest-gadgets.com/search/output+devices&amp;h=355&amp;w=200&amp;sz=10&amp;hl=en&amp;start=50&amp;tbnid=ULZ6IwMXgA6ojM:&amp;tbnh=121&amp;tbnw=68&amp;prev=/images?q=thin+client+device&amp;start=36&amp;gbv=2&amp;ndsp=18&amp;hl=en&amp;sa=N" TargetMode="External"/><Relationship Id="rId10" Type="http://schemas.openxmlformats.org/officeDocument/2006/relationships/image" Target="../media/image90.png"/><Relationship Id="rId4" Type="http://schemas.openxmlformats.org/officeDocument/2006/relationships/image" Target="../media/image87.jpeg"/><Relationship Id="rId9" Type="http://schemas.openxmlformats.org/officeDocument/2006/relationships/image" Target="../media/image89.png"/></Relationships>
</file>

<file path=ppt/slides/_rels/slide9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6.jpeg"/><Relationship Id="rId7" Type="http://schemas.openxmlformats.org/officeDocument/2006/relationships/hyperlink" Target="http://images.google.co.uk/imgres?imgurl=http://h41201.www4.hp.com/tradein/images/static/businessUnits/HP_ProLiant_ML370_G4_server.jpg&amp;imgrefurl=http://h41201.www4.hp.com/tradein/tr/en/&amp;h=600&amp;w=572&amp;sz=57&amp;hl=en&amp;start=1&amp;tbnid=1dNjnYVtRYR3pM:&amp;tbnh=135&amp;tbnw=129&amp;prev=/images?q=server&amp;gbv=2&amp;hl=en" TargetMode="External"/><Relationship Id="rId2" Type="http://schemas.openxmlformats.org/officeDocument/2006/relationships/hyperlink" Target="http://images.google.co.uk/imgres?imgurl=http://images.techtree.com/ttimages/story/88315_zenith_600x600.jpg&amp;imgrefurl=http://www.techtree.com/India/News/Zenith_Computer_Launches_SmartStyle_PC/551-88315-615.html&amp;h=600&amp;w=600&amp;sz=63&amp;hl=en&amp;start=10&amp;tbnid=gT9EuIu7OT12EM:&amp;tbnh=135&amp;tbnw=135&amp;prev=/images?q=pc&amp;gbv=2&amp;hl=en" TargetMode="External"/><Relationship Id="rId1" Type="http://schemas.openxmlformats.org/officeDocument/2006/relationships/slideLayout" Target="../slideLayouts/slideLayout3.xml"/><Relationship Id="rId6" Type="http://schemas.openxmlformats.org/officeDocument/2006/relationships/image" Target="../media/image88.jpeg"/><Relationship Id="rId11" Type="http://schemas.openxmlformats.org/officeDocument/2006/relationships/image" Target="../media/image93.png"/><Relationship Id="rId5" Type="http://schemas.openxmlformats.org/officeDocument/2006/relationships/hyperlink" Target="http://images.google.co.uk/imgres?imgurl=http://www.coolest-gadgets.com/wp-content/uploads/itona-tc2341.jpg&amp;imgrefurl=http://www.coolest-gadgets.com/search/output+devices&amp;h=355&amp;w=200&amp;sz=10&amp;hl=en&amp;start=50&amp;tbnid=ULZ6IwMXgA6ojM:&amp;tbnh=121&amp;tbnw=68&amp;prev=/images?q=thin+client+device&amp;start=36&amp;gbv=2&amp;ndsp=18&amp;hl=en&amp;sa=N" TargetMode="External"/><Relationship Id="rId10" Type="http://schemas.openxmlformats.org/officeDocument/2006/relationships/image" Target="../media/image92.png"/><Relationship Id="rId4" Type="http://schemas.openxmlformats.org/officeDocument/2006/relationships/image" Target="../media/image87.jpeg"/><Relationship Id="rId9" Type="http://schemas.openxmlformats.org/officeDocument/2006/relationships/image" Target="../media/image91.png"/></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bwMode="auto">
          <a:xfrm>
            <a:off x="574317" y="1478242"/>
            <a:ext cx="7952995" cy="2402642"/>
          </a:xfrm>
          <a:noFill/>
          <a:ln>
            <a:miter lim="800000"/>
            <a:headEnd/>
            <a:tailEnd/>
          </a:ln>
        </p:spPr>
        <p:txBody>
          <a:bodyPr vert="horz" wrap="square" lIns="91440" tIns="45720" rIns="91440" bIns="45720" numCol="1" anchor="t" anchorCtr="0" compatLnSpc="1">
            <a:prstTxWarp prst="textNoShape">
              <a:avLst/>
            </a:prstTxWarp>
          </a:bodyPr>
          <a:lstStyle/>
          <a:p>
            <a:r>
              <a:rPr lang="de-DE" sz="2400" dirty="0" smtClean="0"/>
              <a:t>Best Practice / Technical Update</a:t>
            </a:r>
            <a:br>
              <a:rPr lang="de-DE" sz="2400" dirty="0" smtClean="0"/>
            </a:br>
            <a:r>
              <a:rPr lang="de-DE" sz="2400" dirty="0" smtClean="0"/>
              <a:t>Intercept Sept 09</a:t>
            </a:r>
            <a:endParaRPr lang="de-DE" sz="2400" dirty="0" smtClean="0"/>
          </a:p>
          <a:p>
            <a:endParaRPr lang="en-GB" sz="2000" dirty="0" smtClean="0"/>
          </a:p>
          <a:p>
            <a:endParaRPr lang="en-GB" sz="2000" dirty="0" smtClean="0"/>
          </a:p>
          <a:p>
            <a:r>
              <a:rPr lang="en-GB" sz="2000" dirty="0" smtClean="0"/>
              <a:t>Simon Townsend</a:t>
            </a:r>
          </a:p>
          <a:p>
            <a:r>
              <a:rPr lang="en-GB" sz="1600" dirty="0" smtClean="0"/>
              <a:t>Head of Pre Sales / Systems Engineering</a:t>
            </a:r>
          </a:p>
          <a:p>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EM Diagram_BLUE.png"/>
          <p:cNvPicPr>
            <a:picLocks noChangeAspect="1"/>
          </p:cNvPicPr>
          <p:nvPr/>
        </p:nvPicPr>
        <p:blipFill>
          <a:blip r:embed="rId2" cstate="print"/>
          <a:stretch>
            <a:fillRect/>
          </a:stretch>
        </p:blipFill>
        <p:spPr>
          <a:xfrm>
            <a:off x="468486" y="1205931"/>
            <a:ext cx="7993127" cy="4608650"/>
          </a:xfrm>
          <a:prstGeom prst="rect">
            <a:avLst/>
          </a:prstGeom>
        </p:spPr>
      </p:pic>
      <p:sp>
        <p:nvSpPr>
          <p:cNvPr id="11266" name="Title 1"/>
          <p:cNvSpPr>
            <a:spLocks noGrp="1"/>
          </p:cNvSpPr>
          <p:nvPr>
            <p:ph type="title"/>
          </p:nvPr>
        </p:nvSpPr>
        <p:spPr>
          <a:xfrm>
            <a:off x="350874" y="337476"/>
            <a:ext cx="8229600" cy="620712"/>
          </a:xfrm>
        </p:spPr>
        <p:txBody>
          <a:bodyPr/>
          <a:lstStyle/>
          <a:p>
            <a:pPr eaLnBrk="1" hangingPunct="1"/>
            <a:r>
              <a:rPr lang="en-GB" sz="2400" dirty="0" smtClean="0"/>
              <a:t>Introducing user environment management</a:t>
            </a:r>
            <a:endParaRPr lang="en-US" sz="2400" dirty="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Provisioning Server</a:t>
            </a:r>
            <a:endParaRPr lang="en-GB" dirty="0"/>
          </a:p>
        </p:txBody>
      </p:sp>
      <p:sp>
        <p:nvSpPr>
          <p:cNvPr id="3" name="Content Placeholder 2"/>
          <p:cNvSpPr>
            <a:spLocks noGrp="1"/>
          </p:cNvSpPr>
          <p:nvPr>
            <p:ph idx="1"/>
          </p:nvPr>
        </p:nvSpPr>
        <p:spPr/>
        <p:txBody>
          <a:bodyPr/>
          <a:lstStyle/>
          <a:p>
            <a:r>
              <a:rPr lang="en-GB" dirty="0" smtClean="0"/>
              <a:t>When using Computer groups machines will not self register</a:t>
            </a:r>
          </a:p>
          <a:p>
            <a:r>
              <a:rPr lang="en-GB" dirty="0" err="1" smtClean="0"/>
              <a:t>CCA</a:t>
            </a:r>
            <a:r>
              <a:rPr lang="en-GB" dirty="0" smtClean="0"/>
              <a:t> only registers when installing</a:t>
            </a:r>
          </a:p>
          <a:p>
            <a:r>
              <a:rPr lang="en-GB" dirty="0" smtClean="0"/>
              <a:t>Machines can be pre listed or....</a:t>
            </a:r>
          </a:p>
          <a:p>
            <a:r>
              <a:rPr lang="en-GB" dirty="0" smtClean="0"/>
              <a:t>Use RE – ARM </a:t>
            </a:r>
            <a:r>
              <a:rPr lang="en-GB" dirty="0" err="1" smtClean="0"/>
              <a:t>vb</a:t>
            </a:r>
            <a:r>
              <a:rPr lang="en-GB" dirty="0" smtClean="0"/>
              <a:t> script......(see best practice doc)</a:t>
            </a:r>
            <a:br>
              <a:rPr lang="en-GB" dirty="0" smtClean="0"/>
            </a:br>
            <a:r>
              <a:rPr lang="en-US" sz="1200" dirty="0" smtClean="0"/>
              <a:t/>
            </a:r>
            <a:br>
              <a:rPr lang="en-US" sz="1200" dirty="0" smtClean="0"/>
            </a:br>
            <a:endParaRPr lang="en-US" sz="1200" dirty="0" smtClean="0"/>
          </a:p>
          <a:p>
            <a:r>
              <a:rPr lang="en-US" sz="1200" dirty="0" smtClean="0"/>
              <a:t>net stop "AppSense Client Communications Agent"</a:t>
            </a:r>
            <a:endParaRPr lang="en-GB" sz="1800" dirty="0" smtClean="0"/>
          </a:p>
          <a:p>
            <a:r>
              <a:rPr lang="en-US" sz="1200" dirty="0" err="1" smtClean="0"/>
              <a:t>REG</a:t>
            </a:r>
            <a:r>
              <a:rPr lang="en-US" sz="1200" dirty="0" smtClean="0"/>
              <a:t> DELETE "</a:t>
            </a:r>
            <a:r>
              <a:rPr lang="en-US" sz="1200" dirty="0" err="1" smtClean="0"/>
              <a:t>HKLM</a:t>
            </a:r>
            <a:r>
              <a:rPr lang="en-US" sz="1200" dirty="0" smtClean="0"/>
              <a:t>\SOFTWARE\AppSense Technologies\Communications Agent" /v "machine id" /f</a:t>
            </a:r>
            <a:endParaRPr lang="en-GB" sz="1800" dirty="0" smtClean="0"/>
          </a:p>
          <a:p>
            <a:r>
              <a:rPr lang="en-US" sz="1200" dirty="0" err="1" smtClean="0"/>
              <a:t>REG</a:t>
            </a:r>
            <a:r>
              <a:rPr lang="en-US" sz="1200" dirty="0" smtClean="0"/>
              <a:t> DELETE "</a:t>
            </a:r>
            <a:r>
              <a:rPr lang="en-US" sz="1200" dirty="0" err="1" smtClean="0"/>
              <a:t>HKLM</a:t>
            </a:r>
            <a:r>
              <a:rPr lang="en-US" sz="1200" dirty="0" smtClean="0"/>
              <a:t>\SOFTWARE\AppSense Technologies\Communications Agent" /v "group id" /f</a:t>
            </a:r>
            <a:endParaRPr lang="en-GB" sz="1800" dirty="0" smtClean="0"/>
          </a:p>
          <a:p>
            <a:r>
              <a:rPr lang="en-US" sz="1200" dirty="0" err="1" smtClean="0"/>
              <a:t>REG</a:t>
            </a:r>
            <a:r>
              <a:rPr lang="en-US" sz="1200" dirty="0" smtClean="0"/>
              <a:t> ADD "</a:t>
            </a:r>
            <a:r>
              <a:rPr lang="en-US" sz="1200" dirty="0" err="1" smtClean="0"/>
              <a:t>HKLM</a:t>
            </a:r>
            <a:r>
              <a:rPr lang="en-US" sz="1200" dirty="0" smtClean="0"/>
              <a:t>\SOFTWARE\AppSense Technologies\Communications Agent" /v "self register" /d "</a:t>
            </a:r>
            <a:r>
              <a:rPr lang="en-US" sz="1200" dirty="0" err="1" smtClean="0"/>
              <a:t>GroupName</a:t>
            </a:r>
            <a:r>
              <a:rPr lang="en-US" sz="1200" dirty="0" smtClean="0"/>
              <a:t>"</a:t>
            </a:r>
            <a:endParaRPr lang="en-GB" sz="1800" dirty="0" smtClean="0"/>
          </a:p>
          <a:p>
            <a:pPr lvl="1"/>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Using Personalisation with Streamed Applications</a:t>
            </a: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Streamed Apps</a:t>
            </a:r>
            <a:endParaRPr lang="en-GB" dirty="0"/>
          </a:p>
        </p:txBody>
      </p:sp>
      <p:sp>
        <p:nvSpPr>
          <p:cNvPr id="3" name="Content Placeholder 2"/>
          <p:cNvSpPr>
            <a:spLocks noGrp="1"/>
          </p:cNvSpPr>
          <p:nvPr>
            <p:ph idx="1"/>
          </p:nvPr>
        </p:nvSpPr>
        <p:spPr/>
        <p:txBody>
          <a:bodyPr/>
          <a:lstStyle/>
          <a:p>
            <a:r>
              <a:rPr lang="en-GB" dirty="0" smtClean="0"/>
              <a:t>Natively installed</a:t>
            </a:r>
            <a:br>
              <a:rPr lang="en-GB" dirty="0" smtClean="0"/>
            </a:br>
            <a:endParaRPr lang="en-GB" dirty="0" smtClean="0"/>
          </a:p>
          <a:p>
            <a:r>
              <a:rPr lang="en-GB" dirty="0" smtClean="0"/>
              <a:t>Symantec </a:t>
            </a:r>
            <a:r>
              <a:rPr lang="en-GB" dirty="0" err="1" smtClean="0"/>
              <a:t>SVS</a:t>
            </a:r>
            <a:r>
              <a:rPr lang="en-GB" dirty="0" smtClean="0"/>
              <a:t/>
            </a:r>
            <a:br>
              <a:rPr lang="en-GB" dirty="0" smtClean="0"/>
            </a:br>
            <a:endParaRPr lang="en-GB" dirty="0" smtClean="0"/>
          </a:p>
          <a:p>
            <a:r>
              <a:rPr lang="en-GB" dirty="0" smtClean="0"/>
              <a:t>Microsoft App V</a:t>
            </a:r>
            <a:br>
              <a:rPr lang="en-GB" dirty="0" smtClean="0"/>
            </a:br>
            <a:endParaRPr lang="en-GB" dirty="0" smtClean="0"/>
          </a:p>
          <a:p>
            <a:r>
              <a:rPr lang="en-GB" dirty="0" smtClean="0"/>
              <a:t>Citrix Streaming</a:t>
            </a:r>
            <a:br>
              <a:rPr lang="en-GB" dirty="0" smtClean="0"/>
            </a:br>
            <a:endParaRPr lang="en-GB" dirty="0" smtClean="0"/>
          </a:p>
          <a:p>
            <a:r>
              <a:rPr lang="en-GB" dirty="0" smtClean="0"/>
              <a:t>Coming Soon...</a:t>
            </a:r>
          </a:p>
          <a:p>
            <a:pPr lvl="1"/>
            <a:r>
              <a:rPr lang="en-GB" dirty="0" err="1" smtClean="0"/>
              <a:t>ThinApp</a:t>
            </a:r>
            <a:r>
              <a:rPr lang="en-GB" dirty="0" smtClean="0"/>
              <a:t> *</a:t>
            </a:r>
          </a:p>
          <a:p>
            <a:pPr lvl="1"/>
            <a:r>
              <a:rPr lang="en-GB" dirty="0" err="1" smtClean="0"/>
              <a:t>Installfree</a:t>
            </a:r>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SVS</a:t>
            </a:r>
            <a:endParaRPr lang="en-GB" dirty="0"/>
          </a:p>
        </p:txBody>
      </p:sp>
      <p:sp>
        <p:nvSpPr>
          <p:cNvPr id="3" name="Content Placeholder 2"/>
          <p:cNvSpPr>
            <a:spLocks noGrp="1"/>
          </p:cNvSpPr>
          <p:nvPr>
            <p:ph idx="1"/>
          </p:nvPr>
        </p:nvSpPr>
        <p:spPr/>
        <p:txBody>
          <a:bodyPr/>
          <a:lstStyle/>
          <a:p>
            <a:r>
              <a:rPr lang="en-GB" dirty="0" smtClean="0"/>
              <a:t>In </a:t>
            </a:r>
            <a:r>
              <a:rPr lang="en-GB" dirty="0" err="1" smtClean="0"/>
              <a:t>EM</a:t>
            </a:r>
            <a:r>
              <a:rPr lang="en-GB" dirty="0" smtClean="0"/>
              <a:t> exclude C:\fsldr (the </a:t>
            </a:r>
            <a:r>
              <a:rPr lang="en-GB" dirty="0" err="1" smtClean="0"/>
              <a:t>SVS</a:t>
            </a:r>
            <a:r>
              <a:rPr lang="en-GB" dirty="0" smtClean="0"/>
              <a:t> file cache)</a:t>
            </a:r>
          </a:p>
          <a:p>
            <a:r>
              <a:rPr lang="en-GB" dirty="0" smtClean="0"/>
              <a:t>In </a:t>
            </a:r>
            <a:r>
              <a:rPr lang="en-GB" dirty="0" err="1" smtClean="0"/>
              <a:t>EM</a:t>
            </a:r>
            <a:r>
              <a:rPr lang="en-GB" dirty="0" smtClean="0"/>
              <a:t> make sure you are matching </a:t>
            </a:r>
            <a:r>
              <a:rPr lang="en-GB" dirty="0" err="1" smtClean="0"/>
              <a:t>firefox</a:t>
            </a:r>
            <a:r>
              <a:rPr lang="en-GB" dirty="0" smtClean="0"/>
              <a:t> by filename only, not full path - in </a:t>
            </a:r>
            <a:r>
              <a:rPr lang="en-GB" dirty="0" err="1" smtClean="0"/>
              <a:t>SVS</a:t>
            </a:r>
            <a:r>
              <a:rPr lang="en-GB" dirty="0" smtClean="0"/>
              <a:t> it is executed from C:\fsldr\...</a:t>
            </a:r>
          </a:p>
          <a:p>
            <a:r>
              <a:rPr lang="en-GB" dirty="0" smtClean="0"/>
              <a:t>In the </a:t>
            </a:r>
            <a:r>
              <a:rPr lang="en-GB" dirty="0" err="1" smtClean="0"/>
              <a:t>SVS</a:t>
            </a:r>
            <a:r>
              <a:rPr lang="en-GB" dirty="0" smtClean="0"/>
              <a:t> layer, exclude:</a:t>
            </a:r>
          </a:p>
          <a:p>
            <a:pPr lvl="1"/>
            <a:r>
              <a:rPr lang="en-GB" dirty="0" smtClean="0"/>
              <a:t>C:\appsensevirtual (and </a:t>
            </a:r>
            <a:r>
              <a:rPr lang="en-GB" dirty="0" err="1" smtClean="0"/>
              <a:t>subdir's</a:t>
            </a:r>
            <a:r>
              <a:rPr lang="en-GB" dirty="0" smtClean="0"/>
              <a:t>)</a:t>
            </a:r>
          </a:p>
          <a:p>
            <a:pPr lvl="1"/>
            <a:r>
              <a:rPr lang="en-GB" dirty="0" err="1" smtClean="0"/>
              <a:t>AppData</a:t>
            </a:r>
            <a:r>
              <a:rPr lang="en-GB" dirty="0" smtClean="0"/>
              <a:t> (and </a:t>
            </a:r>
            <a:r>
              <a:rPr lang="en-GB" dirty="0" err="1" smtClean="0"/>
              <a:t>subdir's</a:t>
            </a:r>
            <a:r>
              <a:rPr lang="en-GB" dirty="0" smtClean="0"/>
              <a:t>)</a:t>
            </a:r>
          </a:p>
          <a:p>
            <a:pPr lvl="1"/>
            <a:r>
              <a:rPr lang="en-GB" dirty="0" err="1" smtClean="0"/>
              <a:t>LocalAppData</a:t>
            </a:r>
            <a:r>
              <a:rPr lang="en-GB" dirty="0" smtClean="0"/>
              <a:t> (and </a:t>
            </a:r>
            <a:r>
              <a:rPr lang="en-GB" dirty="0" err="1" smtClean="0"/>
              <a:t>subdir's</a:t>
            </a:r>
            <a:r>
              <a:rPr lang="en-GB" dirty="0" smtClean="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 V </a:t>
            </a:r>
            <a:endParaRPr lang="en-GB" dirty="0"/>
          </a:p>
        </p:txBody>
      </p:sp>
      <p:sp>
        <p:nvSpPr>
          <p:cNvPr id="3" name="Content Placeholder 2"/>
          <p:cNvSpPr>
            <a:spLocks noGrp="1"/>
          </p:cNvSpPr>
          <p:nvPr>
            <p:ph idx="1"/>
          </p:nvPr>
        </p:nvSpPr>
        <p:spPr/>
        <p:txBody>
          <a:bodyPr/>
          <a:lstStyle/>
          <a:p>
            <a:r>
              <a:rPr lang="en-GB" sz="1800" dirty="0" smtClean="0"/>
              <a:t>Navigate to </a:t>
            </a:r>
            <a:r>
              <a:rPr lang="en-GB" sz="1800" b="1" dirty="0" smtClean="0"/>
              <a:t>Microsoft Application Virtualization Sequencer.</a:t>
            </a:r>
          </a:p>
          <a:p>
            <a:r>
              <a:rPr lang="en-GB" sz="1800" dirty="0" smtClean="0"/>
              <a:t>Open the required </a:t>
            </a:r>
            <a:r>
              <a:rPr lang="en-GB" sz="1800" b="1" dirty="0" smtClean="0"/>
              <a:t>Application Package.</a:t>
            </a:r>
          </a:p>
          <a:p>
            <a:r>
              <a:rPr lang="en-GB" sz="1800" dirty="0" smtClean="0"/>
              <a:t>Select </a:t>
            </a:r>
            <a:r>
              <a:rPr lang="en-GB" sz="1800" b="1" dirty="0" smtClean="0"/>
              <a:t>Tools &gt; Options.</a:t>
            </a:r>
          </a:p>
          <a:p>
            <a:r>
              <a:rPr lang="en-GB" sz="1800" dirty="0" smtClean="0"/>
              <a:t>The </a:t>
            </a:r>
            <a:r>
              <a:rPr lang="en-GB" sz="1800" b="1" dirty="0" smtClean="0"/>
              <a:t>Options dialog box displays.</a:t>
            </a:r>
          </a:p>
          <a:p>
            <a:pPr lvl="1"/>
            <a:r>
              <a:rPr lang="en-GB" sz="1400" dirty="0" smtClean="0"/>
              <a:t>Select the </a:t>
            </a:r>
            <a:r>
              <a:rPr lang="en-GB" sz="1400" b="1" dirty="0" smtClean="0"/>
              <a:t>Exclusion Items tab.</a:t>
            </a:r>
          </a:p>
          <a:p>
            <a:pPr lvl="1"/>
            <a:r>
              <a:rPr lang="en-GB" sz="1800" dirty="0" smtClean="0"/>
              <a:t>Click </a:t>
            </a:r>
            <a:r>
              <a:rPr lang="en-GB" sz="1800" b="1" dirty="0" smtClean="0"/>
              <a:t>New.</a:t>
            </a:r>
          </a:p>
          <a:p>
            <a:pPr lvl="1"/>
            <a:r>
              <a:rPr lang="en-GB" sz="1800" dirty="0" smtClean="0"/>
              <a:t>The </a:t>
            </a:r>
            <a:r>
              <a:rPr lang="en-GB" sz="1800" b="1" dirty="0" smtClean="0"/>
              <a:t>Exclusion Item dialog box displays.</a:t>
            </a:r>
          </a:p>
          <a:p>
            <a:pPr lvl="1"/>
            <a:r>
              <a:rPr lang="en-GB" sz="1800" dirty="0" smtClean="0"/>
              <a:t>In the </a:t>
            </a:r>
            <a:r>
              <a:rPr lang="en-GB" sz="1800" b="1" dirty="0" smtClean="0"/>
              <a:t>Exclude Path enter </a:t>
            </a:r>
            <a:r>
              <a:rPr lang="en-GB" sz="1800" b="1" i="1" dirty="0" smtClean="0"/>
              <a:t>C:\AppSenseVirtual.</a:t>
            </a:r>
          </a:p>
          <a:p>
            <a:pPr lvl="1"/>
            <a:r>
              <a:rPr lang="en-GB" sz="1800" dirty="0" smtClean="0"/>
              <a:t>Select the </a:t>
            </a:r>
            <a:r>
              <a:rPr lang="en-GB" sz="1800" b="1" dirty="0" smtClean="0"/>
              <a:t>Mapping Type </a:t>
            </a:r>
            <a:r>
              <a:rPr lang="en-GB" sz="1800" b="1" i="1" dirty="0" err="1" smtClean="0"/>
              <a:t>VFS</a:t>
            </a:r>
            <a:r>
              <a:rPr lang="en-GB" sz="1800" b="1" i="1" dirty="0" smtClean="0"/>
              <a:t>.</a:t>
            </a:r>
          </a:p>
          <a:p>
            <a:pPr lvl="1"/>
            <a:r>
              <a:rPr lang="en-GB" sz="1800" dirty="0" smtClean="0"/>
              <a:t>Click </a:t>
            </a:r>
            <a:r>
              <a:rPr lang="en-GB" sz="1800" b="1" dirty="0" smtClean="0"/>
              <a:t>OK.</a:t>
            </a:r>
          </a:p>
          <a:p>
            <a:pPr lvl="1"/>
            <a:r>
              <a:rPr lang="en-GB" sz="1800" dirty="0" smtClean="0"/>
              <a:t>The main package screen is re-displayed, click </a:t>
            </a:r>
            <a:r>
              <a:rPr lang="en-GB" sz="1800" b="1" dirty="0" smtClean="0"/>
              <a:t>OK.</a:t>
            </a:r>
          </a:p>
          <a:p>
            <a:r>
              <a:rPr lang="en-GB" sz="1800" dirty="0" smtClean="0"/>
              <a:t>10. Save the Package.</a:t>
            </a:r>
          </a:p>
          <a:p>
            <a:r>
              <a:rPr lang="en-GB" sz="1800" dirty="0" smtClean="0"/>
              <a:t>11. Repeat for each Application Package as required</a:t>
            </a:r>
            <a:r>
              <a:rPr lang="en-GB" dirty="0" smtClean="0"/>
              <a:t>.</a:t>
            </a:r>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Streamed Apps</a:t>
            </a:r>
            <a:endParaRPr lang="en-GB" dirty="0"/>
          </a:p>
        </p:txBody>
      </p:sp>
      <p:sp>
        <p:nvSpPr>
          <p:cNvPr id="3" name="Content Placeholder 2"/>
          <p:cNvSpPr>
            <a:spLocks noGrp="1"/>
          </p:cNvSpPr>
          <p:nvPr>
            <p:ph idx="1"/>
          </p:nvPr>
        </p:nvSpPr>
        <p:spPr/>
        <p:txBody>
          <a:bodyPr/>
          <a:lstStyle/>
          <a:p>
            <a:r>
              <a:rPr lang="en-GB" sz="1200" b="1" dirty="0" smtClean="0"/>
              <a:t>For relaxed security: - </a:t>
            </a:r>
            <a:r>
              <a:rPr lang="en-GB" sz="1200" dirty="0" smtClean="0"/>
              <a:t>All named pipes need to be added to the streaming profile.</a:t>
            </a:r>
          </a:p>
          <a:p>
            <a:pPr>
              <a:buNone/>
            </a:pPr>
            <a:endParaRPr lang="en-GB" sz="1200" dirty="0" smtClean="0"/>
          </a:p>
          <a:p>
            <a:pPr lvl="0"/>
            <a:r>
              <a:rPr lang="en-GB" sz="1200" dirty="0" smtClean="0"/>
              <a:t>Right click the target i.e. Windows Server 2003 [All service packs], select properties</a:t>
            </a:r>
          </a:p>
          <a:p>
            <a:pPr lvl="0"/>
            <a:r>
              <a:rPr lang="en-GB" sz="1200" dirty="0" smtClean="0"/>
              <a:t>Select “Rules” tab</a:t>
            </a:r>
          </a:p>
          <a:p>
            <a:pPr lvl="0"/>
            <a:r>
              <a:rPr lang="en-GB" sz="1200" dirty="0" smtClean="0"/>
              <a:t>Add, select Ignore and Named Objects, Next</a:t>
            </a:r>
          </a:p>
          <a:p>
            <a:pPr lvl="0"/>
            <a:r>
              <a:rPr lang="en-GB" sz="1200" dirty="0" smtClean="0"/>
              <a:t>Select All Named Objects, Next</a:t>
            </a:r>
          </a:p>
          <a:p>
            <a:pPr lvl="0"/>
            <a:r>
              <a:rPr lang="en-GB" sz="1200" dirty="0" smtClean="0"/>
              <a:t>Rule Name should read “Ignore All named objects2</a:t>
            </a:r>
          </a:p>
          <a:p>
            <a:pPr lvl="0"/>
            <a:r>
              <a:rPr lang="en-GB" sz="1200" dirty="0" smtClean="0"/>
              <a:t>Select Finish.</a:t>
            </a:r>
          </a:p>
          <a:p>
            <a:r>
              <a:rPr lang="en-GB" sz="1200" dirty="0" smtClean="0"/>
              <a:t> </a:t>
            </a:r>
          </a:p>
          <a:p>
            <a:r>
              <a:rPr lang="en-GB" sz="1200" b="1" dirty="0" smtClean="0"/>
              <a:t>For enhanced security:</a:t>
            </a:r>
            <a:r>
              <a:rPr lang="en-GB" sz="1200" dirty="0" smtClean="0"/>
              <a:t> - All named pipes need to be added to the streaming profile and the AppSense virtual cache.</a:t>
            </a:r>
          </a:p>
          <a:p>
            <a:r>
              <a:rPr lang="en-GB" sz="1200" dirty="0" smtClean="0"/>
              <a:t> </a:t>
            </a:r>
          </a:p>
          <a:p>
            <a:pPr lvl="0"/>
            <a:r>
              <a:rPr lang="en-GB" sz="1200" dirty="0" smtClean="0"/>
              <a:t>Repeat the above steps to “Ignore All named objects”.</a:t>
            </a:r>
          </a:p>
          <a:p>
            <a:pPr lvl="0"/>
            <a:r>
              <a:rPr lang="en-GB" sz="1200" dirty="0" smtClean="0"/>
              <a:t>Right click the target i.e. Windows Server 2003 [All service packs], select properties</a:t>
            </a:r>
          </a:p>
          <a:p>
            <a:pPr lvl="0"/>
            <a:r>
              <a:rPr lang="en-GB" sz="1200" dirty="0" smtClean="0"/>
              <a:t>Select “Rules” tab</a:t>
            </a:r>
          </a:p>
          <a:p>
            <a:pPr lvl="0"/>
            <a:r>
              <a:rPr lang="en-GB" sz="1200" dirty="0" smtClean="0"/>
              <a:t>Add, select Ignore and Files and Folders, Next</a:t>
            </a:r>
          </a:p>
          <a:p>
            <a:pPr lvl="0"/>
            <a:r>
              <a:rPr lang="en-GB" sz="1200" dirty="0" smtClean="0"/>
              <a:t>Add, type c:\appsensevirtual, ok</a:t>
            </a:r>
          </a:p>
          <a:p>
            <a:pPr lvl="0"/>
            <a:r>
              <a:rPr lang="en-GB" sz="1200" dirty="0" smtClean="0"/>
              <a:t>Next </a:t>
            </a:r>
          </a:p>
          <a:p>
            <a:pPr lvl="0"/>
            <a:r>
              <a:rPr lang="en-GB" sz="1200" dirty="0" smtClean="0"/>
              <a:t>Rule Name should read “Ignore c:\appsensevirtual”</a:t>
            </a:r>
          </a:p>
          <a:p>
            <a:pPr lvl="0"/>
            <a:r>
              <a:rPr lang="en-GB" sz="1200" dirty="0" smtClean="0"/>
              <a:t>Select Finish</a:t>
            </a:r>
          </a:p>
          <a:p>
            <a:r>
              <a:rPr lang="en-GB" dirty="0" smtClean="0">
                <a:hlinkClick r:id="rId2" action="ppaction://hlinkfile"/>
              </a:rPr>
              <a:t>StreamingPersonalization.avi</a:t>
            </a:r>
            <a:r>
              <a:rPr lang="en-GB" dirty="0" smtClean="0"/>
              <a:t/>
            </a:r>
            <a:br>
              <a:rPr lang="en-GB" dirty="0" smtClean="0"/>
            </a:b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p:txBody>
          <a:bodyPr/>
          <a:lstStyle/>
          <a:p>
            <a:r>
              <a:rPr lang="de-DE" dirty="0" smtClean="0"/>
              <a:t>AppSense Performance Manager</a:t>
            </a:r>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Manager – Default Configuration</a:t>
            </a:r>
            <a:endParaRPr lang="en-GB" dirty="0"/>
          </a:p>
        </p:txBody>
      </p:sp>
      <p:sp>
        <p:nvSpPr>
          <p:cNvPr id="3" name="Content Placeholder 2"/>
          <p:cNvSpPr>
            <a:spLocks noGrp="1"/>
          </p:cNvSpPr>
          <p:nvPr>
            <p:ph idx="1"/>
          </p:nvPr>
        </p:nvSpPr>
        <p:spPr/>
        <p:txBody>
          <a:bodyPr/>
          <a:lstStyle/>
          <a:p>
            <a:r>
              <a:rPr lang="en-GB" dirty="0" smtClean="0"/>
              <a:t>From a new template</a:t>
            </a:r>
            <a:br>
              <a:rPr lang="en-GB" dirty="0" smtClean="0"/>
            </a:br>
            <a:endParaRPr lang="en-GB" dirty="0" smtClean="0"/>
          </a:p>
          <a:p>
            <a:pPr lvl="1"/>
            <a:r>
              <a:rPr lang="en-GB" dirty="0" smtClean="0">
                <a:solidFill>
                  <a:srgbClr val="4DB857"/>
                </a:solidFill>
              </a:rPr>
              <a:t>Smart Scheduling Enabled</a:t>
            </a:r>
          </a:p>
          <a:p>
            <a:pPr lvl="1"/>
            <a:r>
              <a:rPr lang="en-GB" dirty="0" smtClean="0">
                <a:solidFill>
                  <a:srgbClr val="4DB857"/>
                </a:solidFill>
              </a:rPr>
              <a:t>Thread Throttling Enabled</a:t>
            </a:r>
          </a:p>
          <a:p>
            <a:pPr lvl="1"/>
            <a:r>
              <a:rPr lang="en-GB" dirty="0" smtClean="0">
                <a:solidFill>
                  <a:srgbClr val="4DB857"/>
                </a:solidFill>
              </a:rPr>
              <a:t>Physical Memory Control Enabled</a:t>
            </a:r>
          </a:p>
          <a:p>
            <a:pPr lvl="1"/>
            <a:r>
              <a:rPr lang="en-GB" dirty="0" smtClean="0">
                <a:solidFill>
                  <a:srgbClr val="4DB857"/>
                </a:solidFill>
              </a:rPr>
              <a:t>DLL Optimization Enabled</a:t>
            </a:r>
            <a:r>
              <a:rPr lang="en-GB" dirty="0" smtClean="0"/>
              <a:t/>
            </a:r>
            <a:br>
              <a:rPr lang="en-GB" dirty="0" smtClean="0"/>
            </a:br>
            <a:endParaRPr lang="en-GB" dirty="0" smtClean="0"/>
          </a:p>
          <a:p>
            <a:pPr lvl="1"/>
            <a:r>
              <a:rPr lang="en-GB" dirty="0" smtClean="0">
                <a:solidFill>
                  <a:srgbClr val="FF0000"/>
                </a:solidFill>
              </a:rPr>
              <a:t>Statistics Disabled</a:t>
            </a:r>
          </a:p>
          <a:p>
            <a:pPr lvl="1"/>
            <a:r>
              <a:rPr lang="en-GB" dirty="0" smtClean="0">
                <a:solidFill>
                  <a:srgbClr val="FF0000"/>
                </a:solidFill>
              </a:rPr>
              <a:t>CPU Hard and Soft limits disabled</a:t>
            </a:r>
          </a:p>
          <a:p>
            <a:pPr lvl="1"/>
            <a:r>
              <a:rPr lang="en-GB" dirty="0" smtClean="0">
                <a:solidFill>
                  <a:srgbClr val="FF0000"/>
                </a:solidFill>
              </a:rPr>
              <a:t>Physical and Virtual Memory Limits disabled</a:t>
            </a:r>
          </a:p>
          <a:p>
            <a:pPr lvl="1"/>
            <a:r>
              <a:rPr lang="en-GB" dirty="0" smtClean="0">
                <a:solidFill>
                  <a:srgbClr val="FF0000"/>
                </a:solidFill>
              </a:rPr>
              <a:t>Disk Control Disabled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Scheduling</a:t>
            </a:r>
            <a:endParaRPr lang="en-GB" dirty="0"/>
          </a:p>
        </p:txBody>
      </p:sp>
      <p:sp>
        <p:nvSpPr>
          <p:cNvPr id="3" name="Content Placeholder 2"/>
          <p:cNvSpPr>
            <a:spLocks noGrp="1"/>
          </p:cNvSpPr>
          <p:nvPr>
            <p:ph idx="1"/>
          </p:nvPr>
        </p:nvSpPr>
        <p:spPr>
          <a:xfrm>
            <a:off x="457200" y="1276350"/>
            <a:ext cx="8229600" cy="1657919"/>
          </a:xfrm>
        </p:spPr>
        <p:txBody>
          <a:bodyPr/>
          <a:lstStyle/>
          <a:p>
            <a:r>
              <a:rPr lang="en-GB" sz="1800" dirty="0" smtClean="0"/>
              <a:t>In most cases these share factors do not need changing</a:t>
            </a:r>
            <a:br>
              <a:rPr lang="en-GB" sz="1800" dirty="0" smtClean="0"/>
            </a:br>
            <a:endParaRPr lang="en-GB" sz="1800" dirty="0" smtClean="0"/>
          </a:p>
          <a:p>
            <a:r>
              <a:rPr lang="en-GB" sz="1800" dirty="0" smtClean="0"/>
              <a:t>System Processes get 3 x Share</a:t>
            </a:r>
          </a:p>
          <a:p>
            <a:r>
              <a:rPr lang="en-GB" sz="1800" dirty="0" smtClean="0"/>
              <a:t>Administrators 2 x Share</a:t>
            </a:r>
          </a:p>
          <a:p>
            <a:r>
              <a:rPr lang="en-GB" sz="1800" dirty="0" smtClean="0"/>
              <a:t>Users 1 x Share</a:t>
            </a:r>
          </a:p>
          <a:p>
            <a:endParaRPr lang="en-GB" dirty="0" smtClean="0"/>
          </a:p>
          <a:p>
            <a:endParaRPr lang="en-GB" dirty="0"/>
          </a:p>
        </p:txBody>
      </p:sp>
      <p:pic>
        <p:nvPicPr>
          <p:cNvPr id="79875" name="Picture 3"/>
          <p:cNvPicPr>
            <a:picLocks noChangeAspect="1" noChangeArrowheads="1"/>
          </p:cNvPicPr>
          <p:nvPr/>
        </p:nvPicPr>
        <p:blipFill>
          <a:blip r:embed="rId2" cstate="print"/>
          <a:srcRect/>
          <a:stretch>
            <a:fillRect/>
          </a:stretch>
        </p:blipFill>
        <p:spPr bwMode="auto">
          <a:xfrm>
            <a:off x="1533525" y="3187819"/>
            <a:ext cx="6076950" cy="3457575"/>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Scheduling</a:t>
            </a:r>
            <a:endParaRPr lang="en-GB" dirty="0"/>
          </a:p>
        </p:txBody>
      </p:sp>
      <p:sp>
        <p:nvSpPr>
          <p:cNvPr id="3" name="Content Placeholder 2"/>
          <p:cNvSpPr>
            <a:spLocks noGrp="1"/>
          </p:cNvSpPr>
          <p:nvPr>
            <p:ph idx="1"/>
          </p:nvPr>
        </p:nvSpPr>
        <p:spPr>
          <a:xfrm>
            <a:off x="457200" y="1276351"/>
            <a:ext cx="8229600" cy="2244772"/>
          </a:xfrm>
        </p:spPr>
        <p:txBody>
          <a:bodyPr/>
          <a:lstStyle/>
          <a:p>
            <a:r>
              <a:rPr lang="en-GB" dirty="0" smtClean="0"/>
              <a:t>Users additionally get Share factors based on session state</a:t>
            </a:r>
          </a:p>
          <a:p>
            <a:pPr lvl="1"/>
            <a:r>
              <a:rPr lang="en-GB" dirty="0" smtClean="0"/>
              <a:t>Normal 2 x Share for application in foreground, connect etc</a:t>
            </a:r>
          </a:p>
          <a:p>
            <a:pPr lvl="1"/>
            <a:r>
              <a:rPr lang="en-GB" dirty="0" smtClean="0"/>
              <a:t>Desktop locked ½ share</a:t>
            </a:r>
          </a:p>
          <a:p>
            <a:pPr lvl="1"/>
            <a:r>
              <a:rPr lang="en-GB" dirty="0" smtClean="0"/>
              <a:t>Disconnected Session ½ share</a:t>
            </a:r>
          </a:p>
        </p:txBody>
      </p:sp>
      <p:pic>
        <p:nvPicPr>
          <p:cNvPr id="80898" name="Picture 2"/>
          <p:cNvPicPr>
            <a:picLocks noChangeAspect="1" noChangeArrowheads="1"/>
          </p:cNvPicPr>
          <p:nvPr/>
        </p:nvPicPr>
        <p:blipFill>
          <a:blip r:embed="rId2" cstate="print"/>
          <a:srcRect/>
          <a:stretch>
            <a:fillRect/>
          </a:stretch>
        </p:blipFill>
        <p:spPr bwMode="auto">
          <a:xfrm>
            <a:off x="197605" y="3780429"/>
            <a:ext cx="8533764" cy="22892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24414" y="1626782"/>
            <a:ext cx="2871679" cy="4274287"/>
          </a:xfrm>
          <a:prstGeom prst="roundRect">
            <a:avLst>
              <a:gd name="adj" fmla="val 3206"/>
            </a:avLst>
          </a:prstGeom>
          <a:solidFill>
            <a:schemeClr val="bg1">
              <a:lumMod val="85000"/>
            </a:schemeClr>
          </a:soli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6"/>
          <p:cNvGrpSpPr/>
          <p:nvPr/>
        </p:nvGrpSpPr>
        <p:grpSpPr>
          <a:xfrm>
            <a:off x="456312" y="1304241"/>
            <a:ext cx="2861046" cy="280010"/>
            <a:chOff x="456312" y="1304241"/>
            <a:chExt cx="2861046" cy="280010"/>
          </a:xfrm>
        </p:grpSpPr>
        <p:sp>
          <p:nvSpPr>
            <p:cNvPr id="22" name="Rounded Rectangle 21"/>
            <p:cNvSpPr/>
            <p:nvPr/>
          </p:nvSpPr>
          <p:spPr>
            <a:xfrm>
              <a:off x="456312" y="1304241"/>
              <a:ext cx="2861046" cy="280010"/>
            </a:xfrm>
            <a:prstGeom prst="roundRect">
              <a:avLst>
                <a:gd name="adj" fmla="val 19968"/>
              </a:avLst>
            </a:prstGeom>
            <a:gradFill flip="none" rotWithShape="1">
              <a:gsLst>
                <a:gs pos="0">
                  <a:srgbClr val="008BFE">
                    <a:shade val="30000"/>
                    <a:satMod val="115000"/>
                  </a:srgbClr>
                </a:gs>
                <a:gs pos="50000">
                  <a:srgbClr val="008BFE">
                    <a:shade val="67500"/>
                    <a:satMod val="115000"/>
                  </a:srgbClr>
                </a:gs>
                <a:gs pos="100000">
                  <a:srgbClr val="008BFE">
                    <a:shade val="100000"/>
                    <a:satMod val="115000"/>
                  </a:srgb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89098" y="1321982"/>
              <a:ext cx="2700670" cy="251638"/>
            </a:xfrm>
            <a:prstGeom prst="rect">
              <a:avLst/>
            </a:prstGeom>
            <a:noFill/>
          </p:spPr>
          <p:txBody>
            <a:bodyPr wrap="square" rtlCol="0">
              <a:spAutoFit/>
            </a:bodyPr>
            <a:lstStyle/>
            <a:p>
              <a:pPr algn="ctr"/>
              <a:r>
                <a:rPr lang="en-GB" sz="1050" dirty="0" err="1" smtClean="0">
                  <a:solidFill>
                    <a:schemeClr val="bg1"/>
                  </a:solidFill>
                  <a:latin typeface="Trebuchet MS" pitchFamily="34" charset="0"/>
                </a:rPr>
                <a:t>AppSense</a:t>
              </a:r>
              <a:r>
                <a:rPr lang="en-GB" sz="1050" dirty="0" smtClean="0">
                  <a:solidFill>
                    <a:schemeClr val="bg1"/>
                  </a:solidFill>
                  <a:latin typeface="Trebuchet MS" pitchFamily="34" charset="0"/>
                </a:rPr>
                <a:t> user environment management</a:t>
              </a:r>
              <a:endParaRPr lang="en-GB" sz="1050" dirty="0">
                <a:solidFill>
                  <a:schemeClr val="bg1"/>
                </a:solidFill>
                <a:latin typeface="Trebuchet MS" pitchFamily="34" charset="0"/>
              </a:endParaRPr>
            </a:p>
          </p:txBody>
        </p:sp>
      </p:grpSp>
      <p:grpSp>
        <p:nvGrpSpPr>
          <p:cNvPr id="3" name="Group 34"/>
          <p:cNvGrpSpPr/>
          <p:nvPr/>
        </p:nvGrpSpPr>
        <p:grpSpPr>
          <a:xfrm>
            <a:off x="3583172" y="1679923"/>
            <a:ext cx="2519907" cy="1329090"/>
            <a:chOff x="3583172" y="1679923"/>
            <a:chExt cx="2519907" cy="1329090"/>
          </a:xfrm>
        </p:grpSpPr>
        <p:sp>
          <p:nvSpPr>
            <p:cNvPr id="44" name="Rounded Rectangle 43"/>
            <p:cNvSpPr/>
            <p:nvPr/>
          </p:nvSpPr>
          <p:spPr>
            <a:xfrm>
              <a:off x="3585829" y="1679923"/>
              <a:ext cx="2517250" cy="1329090"/>
            </a:xfrm>
            <a:prstGeom prst="roundRect">
              <a:avLst>
                <a:gd name="adj" fmla="val 102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583172" y="1860952"/>
              <a:ext cx="2509284" cy="861774"/>
            </a:xfrm>
            <a:prstGeom prst="rect">
              <a:avLst/>
            </a:prstGeom>
            <a:noFill/>
          </p:spPr>
          <p:txBody>
            <a:bodyPr wrap="square" rtlCol="0">
              <a:spAutoFit/>
            </a:bodyPr>
            <a:lstStyle/>
            <a:p>
              <a:pPr algn="ctr"/>
              <a:r>
                <a:rPr lang="en-GB" sz="1600" dirty="0" smtClean="0">
                  <a:latin typeface="Trebuchet MS" pitchFamily="34" charset="0"/>
                </a:rPr>
                <a:t>Policy and Personalization</a:t>
              </a:r>
            </a:p>
            <a:p>
              <a:pPr algn="ctr"/>
              <a:r>
                <a:rPr lang="en-GB" sz="1600" dirty="0" smtClean="0">
                  <a:latin typeface="Trebuchet MS" pitchFamily="34" charset="0"/>
                </a:rPr>
                <a:t>Management</a:t>
              </a:r>
              <a:endParaRPr lang="en-GB" sz="1600" dirty="0">
                <a:latin typeface="Trebuchet MS" pitchFamily="34" charset="0"/>
              </a:endParaRPr>
            </a:p>
          </p:txBody>
        </p:sp>
      </p:grpSp>
      <p:sp>
        <p:nvSpPr>
          <p:cNvPr id="33" name="Title 1"/>
          <p:cNvSpPr txBox="1">
            <a:spLocks/>
          </p:cNvSpPr>
          <p:nvPr/>
        </p:nvSpPr>
        <p:spPr bwMode="auto">
          <a:xfrm>
            <a:off x="403104" y="305343"/>
            <a:ext cx="8740896" cy="620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72CF"/>
                </a:solidFill>
                <a:effectLst/>
                <a:uLnTx/>
                <a:uFillTx/>
                <a:latin typeface="Trebuchet MS" pitchFamily="34" charset="0"/>
                <a:ea typeface="+mj-ea"/>
                <a:cs typeface="+mj-cs"/>
              </a:rPr>
              <a:t>user environment management Solution</a:t>
            </a:r>
            <a:endParaRPr kumimoji="0" lang="en-GB" sz="2400" b="0" i="0" u="none" strike="noStrike" kern="1200" cap="none" spc="0" normalizeH="0" baseline="0" noProof="0" dirty="0">
              <a:ln>
                <a:noFill/>
              </a:ln>
              <a:solidFill>
                <a:srgbClr val="0072CF"/>
              </a:solidFill>
              <a:effectLst/>
              <a:uLnTx/>
              <a:uFillTx/>
              <a:latin typeface="Trebuchet MS" pitchFamily="34" charset="0"/>
              <a:ea typeface="+mj-ea"/>
              <a:cs typeface="+mj-cs"/>
            </a:endParaRPr>
          </a:p>
        </p:txBody>
      </p:sp>
      <p:pic>
        <p:nvPicPr>
          <p:cNvPr id="36" name="Picture 37" descr="em"/>
          <p:cNvPicPr>
            <a:picLocks noChangeAspect="1" noChangeArrowheads="1"/>
          </p:cNvPicPr>
          <p:nvPr/>
        </p:nvPicPr>
        <p:blipFill>
          <a:blip r:embed="rId2" cstate="print"/>
          <a:srcRect/>
          <a:stretch>
            <a:fillRect/>
          </a:stretch>
        </p:blipFill>
        <p:spPr bwMode="auto">
          <a:xfrm>
            <a:off x="6163643" y="2058077"/>
            <a:ext cx="2597585" cy="583084"/>
          </a:xfrm>
          <a:prstGeom prst="rect">
            <a:avLst/>
          </a:prstGeom>
          <a:noFill/>
          <a:ln w="9525">
            <a:noFill/>
            <a:miter lim="800000"/>
            <a:headEnd/>
            <a:tailEnd/>
          </a:ln>
        </p:spPr>
      </p:pic>
      <p:pic>
        <p:nvPicPr>
          <p:cNvPr id="39" name="Picture 23" descr="am"/>
          <p:cNvPicPr>
            <a:picLocks noChangeAspect="1" noChangeArrowheads="1"/>
          </p:cNvPicPr>
          <p:nvPr/>
        </p:nvPicPr>
        <p:blipFill>
          <a:blip r:embed="rId3" cstate="print"/>
          <a:srcRect/>
          <a:stretch>
            <a:fillRect/>
          </a:stretch>
        </p:blipFill>
        <p:spPr bwMode="auto">
          <a:xfrm>
            <a:off x="6188481" y="3412944"/>
            <a:ext cx="2623563" cy="590508"/>
          </a:xfrm>
          <a:prstGeom prst="rect">
            <a:avLst/>
          </a:prstGeom>
          <a:noFill/>
          <a:ln w="9525">
            <a:noFill/>
            <a:miter lim="800000"/>
            <a:headEnd/>
            <a:tailEnd/>
          </a:ln>
        </p:spPr>
      </p:pic>
      <p:pic>
        <p:nvPicPr>
          <p:cNvPr id="42" name="Picture 23" descr="pm"/>
          <p:cNvPicPr>
            <a:picLocks noChangeAspect="1" noChangeArrowheads="1"/>
          </p:cNvPicPr>
          <p:nvPr/>
        </p:nvPicPr>
        <p:blipFill>
          <a:blip r:embed="rId4" cstate="print"/>
          <a:srcRect/>
          <a:stretch>
            <a:fillRect/>
          </a:stretch>
        </p:blipFill>
        <p:spPr bwMode="auto">
          <a:xfrm>
            <a:off x="6196943" y="4798920"/>
            <a:ext cx="2597321" cy="585658"/>
          </a:xfrm>
          <a:prstGeom prst="rect">
            <a:avLst/>
          </a:prstGeom>
          <a:noFill/>
          <a:ln w="9525">
            <a:noFill/>
            <a:miter lim="800000"/>
            <a:headEnd/>
            <a:tailEnd/>
          </a:ln>
        </p:spPr>
      </p:pic>
      <p:grpSp>
        <p:nvGrpSpPr>
          <p:cNvPr id="4" name="Group 37"/>
          <p:cNvGrpSpPr/>
          <p:nvPr/>
        </p:nvGrpSpPr>
        <p:grpSpPr>
          <a:xfrm>
            <a:off x="3551273" y="1307833"/>
            <a:ext cx="5326913" cy="261610"/>
            <a:chOff x="3551273" y="1307833"/>
            <a:chExt cx="5326913" cy="261610"/>
          </a:xfrm>
        </p:grpSpPr>
        <p:sp>
          <p:nvSpPr>
            <p:cNvPr id="46" name="Rounded Rectangle 45"/>
            <p:cNvSpPr/>
            <p:nvPr/>
          </p:nvSpPr>
          <p:spPr>
            <a:xfrm>
              <a:off x="3551273" y="1329069"/>
              <a:ext cx="5326913" cy="212651"/>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582631" y="1307833"/>
              <a:ext cx="2732571" cy="261610"/>
            </a:xfrm>
            <a:prstGeom prst="rect">
              <a:avLst/>
            </a:prstGeom>
            <a:noFill/>
          </p:spPr>
          <p:txBody>
            <a:bodyPr wrap="square" rtlCol="0">
              <a:spAutoFit/>
            </a:bodyPr>
            <a:lstStyle/>
            <a:p>
              <a:pPr algn="ctr"/>
              <a:r>
                <a:rPr lang="en-GB" sz="1050" b="1" dirty="0" err="1" smtClean="0">
                  <a:latin typeface="Trebuchet MS" pitchFamily="34" charset="0"/>
                </a:rPr>
                <a:t>AppSense</a:t>
              </a:r>
              <a:r>
                <a:rPr lang="en-GB" sz="1050" b="1" dirty="0" smtClean="0">
                  <a:latin typeface="Trebuchet MS" pitchFamily="34" charset="0"/>
                </a:rPr>
                <a:t> Management Suite</a:t>
              </a:r>
              <a:endParaRPr lang="en-GB" sz="1050" b="1" dirty="0">
                <a:latin typeface="Trebuchet MS" pitchFamily="34" charset="0"/>
              </a:endParaRPr>
            </a:p>
          </p:txBody>
        </p:sp>
      </p:grpSp>
      <p:grpSp>
        <p:nvGrpSpPr>
          <p:cNvPr id="5" name="Group 33"/>
          <p:cNvGrpSpPr/>
          <p:nvPr/>
        </p:nvGrpSpPr>
        <p:grpSpPr>
          <a:xfrm>
            <a:off x="3592697" y="3083420"/>
            <a:ext cx="2530549" cy="1329090"/>
            <a:chOff x="3592697" y="3083420"/>
            <a:chExt cx="2530549" cy="1329090"/>
          </a:xfrm>
        </p:grpSpPr>
        <p:sp>
          <p:nvSpPr>
            <p:cNvPr id="30" name="Rounded Rectangle 29"/>
            <p:cNvSpPr/>
            <p:nvPr/>
          </p:nvSpPr>
          <p:spPr>
            <a:xfrm>
              <a:off x="3596462" y="3083420"/>
              <a:ext cx="2517250" cy="1329090"/>
            </a:xfrm>
            <a:prstGeom prst="roundRect">
              <a:avLst>
                <a:gd name="adj" fmla="val 110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3592697" y="3472890"/>
              <a:ext cx="2530549" cy="584775"/>
            </a:xfrm>
            <a:prstGeom prst="rect">
              <a:avLst/>
            </a:prstGeom>
            <a:noFill/>
          </p:spPr>
          <p:txBody>
            <a:bodyPr wrap="square" rtlCol="0">
              <a:spAutoFit/>
            </a:bodyPr>
            <a:lstStyle/>
            <a:p>
              <a:pPr algn="ctr"/>
              <a:r>
                <a:rPr lang="en-GB" sz="1600" dirty="0" smtClean="0">
                  <a:latin typeface="Trebuchet MS" pitchFamily="34" charset="0"/>
                </a:rPr>
                <a:t>Application </a:t>
              </a:r>
            </a:p>
            <a:p>
              <a:pPr algn="ctr"/>
              <a:r>
                <a:rPr lang="en-GB" sz="1600" dirty="0" smtClean="0">
                  <a:latin typeface="Trebuchet MS" pitchFamily="34" charset="0"/>
                </a:rPr>
                <a:t>Entitlement</a:t>
              </a:r>
              <a:endParaRPr lang="en-GB" sz="1600" dirty="0">
                <a:latin typeface="Trebuchet MS" pitchFamily="34" charset="0"/>
              </a:endParaRPr>
            </a:p>
          </p:txBody>
        </p:sp>
      </p:grpSp>
      <p:grpSp>
        <p:nvGrpSpPr>
          <p:cNvPr id="6" name="Group 31"/>
          <p:cNvGrpSpPr/>
          <p:nvPr/>
        </p:nvGrpSpPr>
        <p:grpSpPr>
          <a:xfrm>
            <a:off x="3592697" y="4497550"/>
            <a:ext cx="2530549" cy="1329090"/>
            <a:chOff x="3592697" y="4497550"/>
            <a:chExt cx="2530549" cy="1329090"/>
          </a:xfrm>
        </p:grpSpPr>
        <p:sp>
          <p:nvSpPr>
            <p:cNvPr id="45" name="Rounded Rectangle 44"/>
            <p:cNvSpPr/>
            <p:nvPr/>
          </p:nvSpPr>
          <p:spPr>
            <a:xfrm>
              <a:off x="3596464" y="4497550"/>
              <a:ext cx="2517250" cy="1329090"/>
            </a:xfrm>
            <a:prstGeom prst="roundRect">
              <a:avLst>
                <a:gd name="adj" fmla="val 110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3592697" y="4838286"/>
              <a:ext cx="2530549" cy="584775"/>
            </a:xfrm>
            <a:prstGeom prst="rect">
              <a:avLst/>
            </a:prstGeom>
            <a:noFill/>
            <a:ln w="6350">
              <a:noFill/>
            </a:ln>
          </p:spPr>
          <p:txBody>
            <a:bodyPr wrap="square" rtlCol="0">
              <a:spAutoFit/>
            </a:bodyPr>
            <a:lstStyle/>
            <a:p>
              <a:pPr algn="ctr"/>
              <a:r>
                <a:rPr lang="en-GB" sz="1600" dirty="0" smtClean="0">
                  <a:latin typeface="Trebuchet MS" pitchFamily="34" charset="0"/>
                </a:rPr>
                <a:t>Resource </a:t>
              </a:r>
            </a:p>
            <a:p>
              <a:pPr algn="ctr"/>
              <a:r>
                <a:rPr lang="en-GB" sz="1600" dirty="0" smtClean="0">
                  <a:latin typeface="Trebuchet MS" pitchFamily="34" charset="0"/>
                </a:rPr>
                <a:t>Entitlement</a:t>
              </a:r>
              <a:endParaRPr lang="en-GB" sz="1600" dirty="0">
                <a:latin typeface="Trebuchet MS" pitchFamily="34" charset="0"/>
              </a:endParaRPr>
            </a:p>
          </p:txBody>
        </p:sp>
      </p:grpSp>
      <p:grpSp>
        <p:nvGrpSpPr>
          <p:cNvPr id="7" name="Group 27"/>
          <p:cNvGrpSpPr/>
          <p:nvPr/>
        </p:nvGrpSpPr>
        <p:grpSpPr>
          <a:xfrm>
            <a:off x="457200" y="1683468"/>
            <a:ext cx="2784625" cy="1329090"/>
            <a:chOff x="457200" y="1683468"/>
            <a:chExt cx="2784625" cy="1329090"/>
          </a:xfrm>
        </p:grpSpPr>
        <p:sp>
          <p:nvSpPr>
            <p:cNvPr id="16" name="Rounded Rectangle 15"/>
            <p:cNvSpPr/>
            <p:nvPr/>
          </p:nvSpPr>
          <p:spPr>
            <a:xfrm>
              <a:off x="463401" y="1683468"/>
              <a:ext cx="2778424" cy="1329090"/>
            </a:xfrm>
            <a:prstGeom prst="roundRect">
              <a:avLst>
                <a:gd name="adj" fmla="val 10267"/>
              </a:avLst>
            </a:prstGeom>
            <a:gradFill flip="none" rotWithShape="1">
              <a:gsLst>
                <a:gs pos="0">
                  <a:srgbClr val="0072CF">
                    <a:shade val="30000"/>
                    <a:satMod val="115000"/>
                  </a:srgbClr>
                </a:gs>
                <a:gs pos="50000">
                  <a:srgbClr val="0072CF">
                    <a:shade val="67500"/>
                    <a:satMod val="115000"/>
                  </a:srgbClr>
                </a:gs>
                <a:gs pos="100000">
                  <a:srgbClr val="0072CF">
                    <a:shade val="100000"/>
                    <a:satMod val="115000"/>
                  </a:srgbClr>
                </a:gs>
              </a:gsLst>
              <a:lin ang="81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57200" y="1892599"/>
              <a:ext cx="2775098" cy="923330"/>
            </a:xfrm>
            <a:prstGeom prst="rect">
              <a:avLst/>
            </a:prstGeom>
            <a:noFill/>
          </p:spPr>
          <p:txBody>
            <a:bodyPr wrap="square" rtlCol="0">
              <a:spAutoFit/>
            </a:bodyPr>
            <a:lstStyle/>
            <a:p>
              <a:pPr algn="ctr"/>
              <a:r>
                <a:rPr lang="en-GB" dirty="0" smtClean="0">
                  <a:solidFill>
                    <a:schemeClr val="bg1"/>
                  </a:solidFill>
                  <a:latin typeface="Trebuchet MS" pitchFamily="34" charset="0"/>
                </a:rPr>
                <a:t>Consistent and contextual user environment</a:t>
              </a:r>
              <a:endParaRPr lang="en-GB" dirty="0">
                <a:solidFill>
                  <a:schemeClr val="bg1"/>
                </a:solidFill>
                <a:latin typeface="Trebuchet MS" pitchFamily="34" charset="0"/>
              </a:endParaRPr>
            </a:p>
          </p:txBody>
        </p:sp>
      </p:grpSp>
      <p:grpSp>
        <p:nvGrpSpPr>
          <p:cNvPr id="8" name="Group 28"/>
          <p:cNvGrpSpPr/>
          <p:nvPr/>
        </p:nvGrpSpPr>
        <p:grpSpPr>
          <a:xfrm>
            <a:off x="475137" y="3086965"/>
            <a:ext cx="2778424" cy="1329090"/>
            <a:chOff x="475137" y="3086965"/>
            <a:chExt cx="2778424" cy="1329090"/>
          </a:xfrm>
        </p:grpSpPr>
        <p:sp>
          <p:nvSpPr>
            <p:cNvPr id="18" name="Rounded Rectangle 17"/>
            <p:cNvSpPr/>
            <p:nvPr/>
          </p:nvSpPr>
          <p:spPr>
            <a:xfrm>
              <a:off x="475137" y="3086965"/>
              <a:ext cx="2778424" cy="1329090"/>
            </a:xfrm>
            <a:prstGeom prst="roundRect">
              <a:avLst>
                <a:gd name="adj" fmla="val 11067"/>
              </a:avLst>
            </a:prstGeom>
            <a:gradFill flip="none" rotWithShape="1">
              <a:gsLst>
                <a:gs pos="0">
                  <a:srgbClr val="0072CF">
                    <a:shade val="30000"/>
                    <a:satMod val="115000"/>
                  </a:srgbClr>
                </a:gs>
                <a:gs pos="50000">
                  <a:srgbClr val="0072CF">
                    <a:shade val="67500"/>
                    <a:satMod val="115000"/>
                  </a:srgbClr>
                </a:gs>
                <a:gs pos="100000">
                  <a:srgbClr val="0072CF">
                    <a:shade val="100000"/>
                    <a:satMod val="115000"/>
                  </a:srgbClr>
                </a:gs>
              </a:gsLst>
              <a:lin ang="81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8466" y="3405989"/>
              <a:ext cx="2764465" cy="646331"/>
            </a:xfrm>
            <a:prstGeom prst="rect">
              <a:avLst/>
            </a:prstGeom>
            <a:noFill/>
          </p:spPr>
          <p:txBody>
            <a:bodyPr wrap="square" rtlCol="0">
              <a:spAutoFit/>
            </a:bodyPr>
            <a:lstStyle/>
            <a:p>
              <a:pPr algn="ctr"/>
              <a:r>
                <a:rPr lang="en-GB" dirty="0" smtClean="0">
                  <a:solidFill>
                    <a:schemeClr val="bg1"/>
                  </a:solidFill>
                  <a:latin typeface="Trebuchet MS" pitchFamily="34" charset="0"/>
                </a:rPr>
                <a:t>Protected user environment</a:t>
              </a:r>
              <a:endParaRPr lang="en-GB" dirty="0">
                <a:solidFill>
                  <a:schemeClr val="bg1"/>
                </a:solidFill>
                <a:latin typeface="Trebuchet MS" pitchFamily="34" charset="0"/>
              </a:endParaRPr>
            </a:p>
          </p:txBody>
        </p:sp>
      </p:grpSp>
      <p:grpSp>
        <p:nvGrpSpPr>
          <p:cNvPr id="9" name="Group 30"/>
          <p:cNvGrpSpPr/>
          <p:nvPr/>
        </p:nvGrpSpPr>
        <p:grpSpPr>
          <a:xfrm>
            <a:off x="475139" y="4501095"/>
            <a:ext cx="2820954" cy="1329090"/>
            <a:chOff x="475139" y="4501095"/>
            <a:chExt cx="2820954" cy="1329090"/>
          </a:xfrm>
        </p:grpSpPr>
        <p:sp>
          <p:nvSpPr>
            <p:cNvPr id="19" name="Rounded Rectangle 18"/>
            <p:cNvSpPr/>
            <p:nvPr/>
          </p:nvSpPr>
          <p:spPr>
            <a:xfrm>
              <a:off x="475139" y="4501095"/>
              <a:ext cx="2778424" cy="1329090"/>
            </a:xfrm>
            <a:prstGeom prst="roundRect">
              <a:avLst>
                <a:gd name="adj" fmla="val 11067"/>
              </a:avLst>
            </a:prstGeom>
            <a:gradFill flip="none" rotWithShape="1">
              <a:gsLst>
                <a:gs pos="0">
                  <a:srgbClr val="0072CF">
                    <a:shade val="30000"/>
                    <a:satMod val="115000"/>
                  </a:srgbClr>
                </a:gs>
                <a:gs pos="50000">
                  <a:srgbClr val="0072CF">
                    <a:shade val="67500"/>
                    <a:satMod val="115000"/>
                  </a:srgbClr>
                </a:gs>
                <a:gs pos="100000">
                  <a:srgbClr val="0072CF">
                    <a:shade val="100000"/>
                    <a:satMod val="115000"/>
                  </a:srgbClr>
                </a:gs>
              </a:gsLst>
              <a:lin ang="81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89098" y="4852017"/>
              <a:ext cx="2806995" cy="646331"/>
            </a:xfrm>
            <a:prstGeom prst="rect">
              <a:avLst/>
            </a:prstGeom>
            <a:noFill/>
            <a:ln w="6350">
              <a:noFill/>
            </a:ln>
          </p:spPr>
          <p:txBody>
            <a:bodyPr wrap="square" rtlCol="0">
              <a:spAutoFit/>
            </a:bodyPr>
            <a:lstStyle/>
            <a:p>
              <a:pPr algn="ctr"/>
              <a:r>
                <a:rPr lang="en-GB" dirty="0" smtClean="0">
                  <a:solidFill>
                    <a:schemeClr val="bg1"/>
                  </a:solidFill>
                  <a:latin typeface="Trebuchet MS" pitchFamily="34" charset="0"/>
                </a:rPr>
                <a:t>Responsive user environment</a:t>
              </a:r>
              <a:endParaRPr lang="en-GB" dirty="0">
                <a:solidFill>
                  <a:schemeClr val="bg1"/>
                </a:solidFill>
                <a:latin typeface="Trebuchet MS"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par>
                          <p:cTn id="40" fill="hold">
                            <p:stCondLst>
                              <p:cond delay="850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par>
                          <p:cTn id="44" fill="hold">
                            <p:stCondLst>
                              <p:cond delay="9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childTnLst>
                                </p:cTn>
                              </p:par>
                            </p:childTnLst>
                          </p:cTn>
                        </p:par>
                        <p:par>
                          <p:cTn id="48" fill="hold">
                            <p:stCondLst>
                              <p:cond delay="10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Thread Throttling</a:t>
            </a:r>
            <a:endParaRPr lang="en-GB" dirty="0"/>
          </a:p>
        </p:txBody>
      </p:sp>
      <p:sp>
        <p:nvSpPr>
          <p:cNvPr id="3" name="Content Placeholder 2"/>
          <p:cNvSpPr>
            <a:spLocks noGrp="1"/>
          </p:cNvSpPr>
          <p:nvPr>
            <p:ph idx="1"/>
          </p:nvPr>
        </p:nvSpPr>
        <p:spPr>
          <a:xfrm>
            <a:off x="457200" y="1146412"/>
            <a:ext cx="8229600" cy="2088107"/>
          </a:xfrm>
        </p:spPr>
        <p:txBody>
          <a:bodyPr/>
          <a:lstStyle/>
          <a:p>
            <a:r>
              <a:rPr lang="en-GB" sz="2000" dirty="0" smtClean="0"/>
              <a:t>Default </a:t>
            </a:r>
            <a:r>
              <a:rPr lang="en-GB" sz="2000" dirty="0" err="1" smtClean="0"/>
              <a:t>TT</a:t>
            </a:r>
            <a:r>
              <a:rPr lang="en-GB" sz="2000" dirty="0" smtClean="0"/>
              <a:t> enabled when CPU hits 100% for more than 2 seconds</a:t>
            </a:r>
          </a:p>
          <a:p>
            <a:r>
              <a:rPr lang="en-GB" sz="2000" dirty="0" smtClean="0"/>
              <a:t>Make sure that Multi CPU is enabled</a:t>
            </a:r>
          </a:p>
        </p:txBody>
      </p:sp>
      <p:pic>
        <p:nvPicPr>
          <p:cNvPr id="81922" name="Picture 2"/>
          <p:cNvPicPr>
            <a:picLocks noChangeAspect="1" noChangeArrowheads="1"/>
          </p:cNvPicPr>
          <p:nvPr/>
        </p:nvPicPr>
        <p:blipFill>
          <a:blip r:embed="rId2" cstate="print"/>
          <a:srcRect/>
          <a:stretch>
            <a:fillRect/>
          </a:stretch>
        </p:blipFill>
        <p:spPr bwMode="auto">
          <a:xfrm>
            <a:off x="259918" y="2749030"/>
            <a:ext cx="5226482" cy="3755474"/>
          </a:xfrm>
          <a:prstGeom prst="rect">
            <a:avLst/>
          </a:prstGeom>
          <a:noFill/>
          <a:ln w="9525">
            <a:noFill/>
            <a:miter lim="800000"/>
            <a:headEnd/>
            <a:tailEnd/>
          </a:ln>
        </p:spPr>
      </p:pic>
      <p:sp>
        <p:nvSpPr>
          <p:cNvPr id="5" name="TextBox 4"/>
          <p:cNvSpPr txBox="1"/>
          <p:nvPr/>
        </p:nvSpPr>
        <p:spPr>
          <a:xfrm>
            <a:off x="5773003" y="2797791"/>
            <a:ext cx="2934269" cy="2862322"/>
          </a:xfrm>
          <a:prstGeom prst="rect">
            <a:avLst/>
          </a:prstGeom>
          <a:noFill/>
        </p:spPr>
        <p:txBody>
          <a:bodyPr wrap="square" rtlCol="0">
            <a:spAutoFit/>
          </a:bodyPr>
          <a:lstStyle/>
          <a:p>
            <a:pPr>
              <a:buFont typeface="Arial" pitchFamily="34" charset="0"/>
              <a:buChar char="•"/>
            </a:pPr>
            <a:r>
              <a:rPr lang="en-GB" dirty="0" smtClean="0"/>
              <a:t> Always clamp by 10 or 20%</a:t>
            </a:r>
            <a:br>
              <a:rPr lang="en-GB" dirty="0" smtClean="0"/>
            </a:br>
            <a:endParaRPr lang="en-GB" dirty="0" smtClean="0"/>
          </a:p>
          <a:p>
            <a:pPr>
              <a:buFont typeface="Arial" pitchFamily="34" charset="0"/>
              <a:buChar char="•"/>
            </a:pPr>
            <a:r>
              <a:rPr lang="en-GB" dirty="0" smtClean="0"/>
              <a:t> Make </a:t>
            </a:r>
            <a:r>
              <a:rPr lang="en-GB" dirty="0" err="1" smtClean="0"/>
              <a:t>TT</a:t>
            </a:r>
            <a:r>
              <a:rPr lang="en-GB" dirty="0" smtClean="0"/>
              <a:t> more aggressive by changing the MIN PROC and MIN THREAD to clamp</a:t>
            </a:r>
            <a:br>
              <a:rPr lang="en-GB" dirty="0" smtClean="0"/>
            </a:br>
            <a:endParaRPr lang="en-GB" dirty="0" smtClean="0"/>
          </a:p>
          <a:p>
            <a:pPr>
              <a:buFont typeface="Arial" pitchFamily="34" charset="0"/>
              <a:buChar char="•"/>
            </a:pPr>
            <a:r>
              <a:rPr lang="en-GB" dirty="0" smtClean="0"/>
              <a:t> Good for test scripts</a:t>
            </a:r>
          </a:p>
          <a:p>
            <a:endParaRPr lang="en-GB"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DLL Optimization - Analysis</a:t>
            </a:r>
            <a:endParaRPr lang="en-GB" dirty="0"/>
          </a:p>
        </p:txBody>
      </p:sp>
      <p:pic>
        <p:nvPicPr>
          <p:cNvPr id="82946" name="Picture 2"/>
          <p:cNvPicPr>
            <a:picLocks noGrp="1" noChangeAspect="1" noChangeArrowheads="1"/>
          </p:cNvPicPr>
          <p:nvPr>
            <p:ph idx="1"/>
          </p:nvPr>
        </p:nvPicPr>
        <p:blipFill>
          <a:blip r:embed="rId2" cstate="print"/>
          <a:srcRect/>
          <a:stretch>
            <a:fillRect/>
          </a:stretch>
        </p:blipFill>
        <p:spPr bwMode="auto">
          <a:xfrm>
            <a:off x="1054716" y="1093681"/>
            <a:ext cx="7143750" cy="3086100"/>
          </a:xfrm>
          <a:prstGeom prst="rect">
            <a:avLst/>
          </a:prstGeom>
          <a:noFill/>
          <a:ln w="9525">
            <a:noFill/>
            <a:miter lim="800000"/>
            <a:headEnd/>
            <a:tailEnd/>
          </a:ln>
        </p:spPr>
      </p:pic>
      <p:sp>
        <p:nvSpPr>
          <p:cNvPr id="5" name="TextBox 4"/>
          <p:cNvSpPr txBox="1"/>
          <p:nvPr/>
        </p:nvSpPr>
        <p:spPr>
          <a:xfrm>
            <a:off x="668740" y="4203510"/>
            <a:ext cx="7642747" cy="1200329"/>
          </a:xfrm>
          <a:prstGeom prst="rect">
            <a:avLst/>
          </a:prstGeom>
          <a:noFill/>
        </p:spPr>
        <p:txBody>
          <a:bodyPr wrap="square" rtlCol="0">
            <a:spAutoFit/>
          </a:bodyPr>
          <a:lstStyle/>
          <a:p>
            <a:pPr>
              <a:buFont typeface="Arial" pitchFamily="34" charset="0"/>
              <a:buChar char="•"/>
            </a:pPr>
            <a:r>
              <a:rPr lang="en-GB" dirty="0" smtClean="0"/>
              <a:t> Default is 60 </a:t>
            </a:r>
            <a:r>
              <a:rPr lang="en-GB" dirty="0" err="1" smtClean="0"/>
              <a:t>mins</a:t>
            </a:r>
            <a:endParaRPr lang="en-GB" dirty="0" smtClean="0"/>
          </a:p>
          <a:p>
            <a:pPr>
              <a:buFont typeface="Arial" pitchFamily="34" charset="0"/>
              <a:buChar char="•"/>
            </a:pPr>
            <a:r>
              <a:rPr lang="en-GB" dirty="0" smtClean="0"/>
              <a:t> Set this to 120 </a:t>
            </a:r>
            <a:r>
              <a:rPr lang="en-GB" dirty="0" err="1" smtClean="0"/>
              <a:t>mins</a:t>
            </a:r>
            <a:r>
              <a:rPr lang="en-GB" dirty="0" smtClean="0"/>
              <a:t> once DLL has been found</a:t>
            </a:r>
          </a:p>
          <a:p>
            <a:pPr>
              <a:buFont typeface="Arial" pitchFamily="34" charset="0"/>
              <a:buChar char="•"/>
            </a:pPr>
            <a:r>
              <a:rPr lang="en-GB" dirty="0" smtClean="0"/>
              <a:t> Less CPU activity during the day</a:t>
            </a:r>
          </a:p>
          <a:p>
            <a:pPr>
              <a:buFont typeface="Arial" pitchFamily="34" charset="0"/>
              <a:buChar char="•"/>
            </a:pPr>
            <a:r>
              <a:rPr lang="en-GB" dirty="0" smtClean="0"/>
              <a:t> Still finds most DLL within 3 days</a:t>
            </a:r>
            <a:endParaRPr lang="en-GB"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DLL Optimization - Optimization</a:t>
            </a:r>
            <a:endParaRPr lang="en-GB" dirty="0"/>
          </a:p>
        </p:txBody>
      </p:sp>
      <p:sp>
        <p:nvSpPr>
          <p:cNvPr id="5" name="TextBox 4"/>
          <p:cNvSpPr txBox="1"/>
          <p:nvPr/>
        </p:nvSpPr>
        <p:spPr>
          <a:xfrm>
            <a:off x="668740" y="4203510"/>
            <a:ext cx="7642747" cy="2585323"/>
          </a:xfrm>
          <a:prstGeom prst="rect">
            <a:avLst/>
          </a:prstGeom>
          <a:noFill/>
        </p:spPr>
        <p:txBody>
          <a:bodyPr wrap="square" rtlCol="0">
            <a:spAutoFit/>
          </a:bodyPr>
          <a:lstStyle/>
          <a:p>
            <a:pPr>
              <a:buFont typeface="Arial" pitchFamily="34" charset="0"/>
              <a:buChar char="•"/>
            </a:pPr>
            <a:r>
              <a:rPr lang="en-GB" dirty="0" smtClean="0"/>
              <a:t> Optimize copies the files to the </a:t>
            </a:r>
            <a:r>
              <a:rPr lang="en-GB" dirty="0" err="1" smtClean="0"/>
              <a:t>APPSENSECACHE</a:t>
            </a:r>
            <a:endParaRPr lang="en-GB" dirty="0" smtClean="0"/>
          </a:p>
          <a:p>
            <a:pPr lvl="1">
              <a:buFont typeface="Arial" pitchFamily="34" charset="0"/>
              <a:buChar char="•"/>
            </a:pPr>
            <a:r>
              <a:rPr lang="en-GB" dirty="0" smtClean="0"/>
              <a:t>Cache is same drive as Application</a:t>
            </a:r>
          </a:p>
          <a:p>
            <a:pPr lvl="1">
              <a:buFont typeface="Arial" pitchFamily="34" charset="0"/>
              <a:buChar char="•"/>
            </a:pPr>
            <a:r>
              <a:rPr lang="en-GB" dirty="0" smtClean="0"/>
              <a:t>Network Cache is </a:t>
            </a:r>
            <a:r>
              <a:rPr lang="en-GB" dirty="0" err="1" smtClean="0"/>
              <a:t>AppSenseCacheN</a:t>
            </a:r>
            <a:endParaRPr lang="en-GB" dirty="0" smtClean="0"/>
          </a:p>
          <a:p>
            <a:pPr>
              <a:buFont typeface="Arial" pitchFamily="34" charset="0"/>
              <a:buChar char="•"/>
            </a:pPr>
            <a:r>
              <a:rPr lang="en-GB" dirty="0" smtClean="0"/>
              <a:t> Good practice to set this to “Out of Hours”</a:t>
            </a:r>
          </a:p>
          <a:p>
            <a:pPr>
              <a:buFont typeface="Arial" pitchFamily="34" charset="0"/>
              <a:buChar char="•"/>
            </a:pPr>
            <a:r>
              <a:rPr lang="en-GB" dirty="0" smtClean="0"/>
              <a:t> Include Signed Components</a:t>
            </a:r>
          </a:p>
          <a:p>
            <a:pPr>
              <a:buFont typeface="Arial" pitchFamily="34" charset="0"/>
              <a:buChar char="•"/>
            </a:pPr>
            <a:r>
              <a:rPr lang="en-GB" dirty="0" smtClean="0"/>
              <a:t> Include Network Components</a:t>
            </a:r>
          </a:p>
          <a:p>
            <a:pPr>
              <a:buFont typeface="Arial" pitchFamily="34" charset="0"/>
              <a:buChar char="•"/>
            </a:pPr>
            <a:r>
              <a:rPr lang="en-GB" dirty="0" smtClean="0"/>
              <a:t> Not many Applications need excluding - .NET done already</a:t>
            </a:r>
          </a:p>
          <a:p>
            <a:pPr>
              <a:buFont typeface="Arial" pitchFamily="34" charset="0"/>
              <a:buChar char="•"/>
            </a:pPr>
            <a:r>
              <a:rPr lang="en-GB" dirty="0" smtClean="0"/>
              <a:t> Don’t forget to CLEAN DLL which may of been optimized by </a:t>
            </a:r>
            <a:br>
              <a:rPr lang="en-GB" dirty="0" smtClean="0"/>
            </a:br>
            <a:r>
              <a:rPr lang="en-GB" dirty="0" smtClean="0"/>
              <a:t>  Citrix DLL Optimization</a:t>
            </a:r>
            <a:endParaRPr lang="en-GB" dirty="0"/>
          </a:p>
        </p:txBody>
      </p:sp>
      <p:pic>
        <p:nvPicPr>
          <p:cNvPr id="83970" name="Picture 2"/>
          <p:cNvPicPr>
            <a:picLocks noGrp="1" noChangeAspect="1" noChangeArrowheads="1"/>
          </p:cNvPicPr>
          <p:nvPr>
            <p:ph idx="1"/>
          </p:nvPr>
        </p:nvPicPr>
        <p:blipFill>
          <a:blip r:embed="rId2" cstate="print"/>
          <a:srcRect/>
          <a:stretch>
            <a:fillRect/>
          </a:stretch>
        </p:blipFill>
        <p:spPr bwMode="auto">
          <a:xfrm>
            <a:off x="1126438" y="968648"/>
            <a:ext cx="7191375"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Feature Options</a:t>
            </a:r>
            <a:endParaRPr lang="en-GB" dirty="0"/>
          </a:p>
        </p:txBody>
      </p:sp>
      <p:pic>
        <p:nvPicPr>
          <p:cNvPr id="84994" name="Picture 2"/>
          <p:cNvPicPr>
            <a:picLocks noGrp="1" noChangeAspect="1" noChangeArrowheads="1"/>
          </p:cNvPicPr>
          <p:nvPr>
            <p:ph idx="1"/>
          </p:nvPr>
        </p:nvPicPr>
        <p:blipFill>
          <a:blip r:embed="rId2" cstate="print"/>
          <a:srcRect/>
          <a:stretch>
            <a:fillRect/>
          </a:stretch>
        </p:blipFill>
        <p:spPr bwMode="auto">
          <a:xfrm>
            <a:off x="1278837" y="2318282"/>
            <a:ext cx="6377557" cy="3951792"/>
          </a:xfrm>
          <a:prstGeom prst="rect">
            <a:avLst/>
          </a:prstGeom>
          <a:noFill/>
          <a:ln w="9525">
            <a:noFill/>
            <a:miter lim="800000"/>
            <a:headEnd/>
            <a:tailEnd/>
          </a:ln>
        </p:spPr>
      </p:pic>
      <p:sp>
        <p:nvSpPr>
          <p:cNvPr id="5" name="TextBox 4"/>
          <p:cNvSpPr txBox="1"/>
          <p:nvPr/>
        </p:nvSpPr>
        <p:spPr>
          <a:xfrm>
            <a:off x="477672" y="1119116"/>
            <a:ext cx="7888406" cy="1200329"/>
          </a:xfrm>
          <a:prstGeom prst="rect">
            <a:avLst/>
          </a:prstGeom>
          <a:noFill/>
        </p:spPr>
        <p:txBody>
          <a:bodyPr wrap="square" rtlCol="0">
            <a:spAutoFit/>
          </a:bodyPr>
          <a:lstStyle/>
          <a:p>
            <a:pPr>
              <a:buFont typeface="Arial" pitchFamily="34" charset="0"/>
              <a:buChar char="•"/>
            </a:pPr>
            <a:r>
              <a:rPr lang="en-GB" dirty="0" smtClean="0"/>
              <a:t> Use Feature options to quickly disable parts of Performance Manager you don’t need</a:t>
            </a:r>
          </a:p>
          <a:p>
            <a:pPr>
              <a:buFont typeface="Arial" pitchFamily="34" charset="0"/>
              <a:buChar char="•"/>
            </a:pPr>
            <a:r>
              <a:rPr lang="en-GB" dirty="0" smtClean="0"/>
              <a:t> Disable Thread Throttling and DLL optimization for SYSTEM BASED processes</a:t>
            </a:r>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Idle Time Out</a:t>
            </a:r>
            <a:endParaRPr lang="en-GB" dirty="0"/>
          </a:p>
        </p:txBody>
      </p:sp>
      <p:pic>
        <p:nvPicPr>
          <p:cNvPr id="86018" name="Picture 2"/>
          <p:cNvPicPr>
            <a:picLocks noGrp="1" noChangeAspect="1" noChangeArrowheads="1"/>
          </p:cNvPicPr>
          <p:nvPr>
            <p:ph idx="1"/>
          </p:nvPr>
        </p:nvPicPr>
        <p:blipFill>
          <a:blip r:embed="rId2" cstate="print"/>
          <a:srcRect/>
          <a:stretch>
            <a:fillRect/>
          </a:stretch>
        </p:blipFill>
        <p:spPr bwMode="auto">
          <a:xfrm>
            <a:off x="881987" y="2809816"/>
            <a:ext cx="7543800" cy="3038475"/>
          </a:xfrm>
          <a:prstGeom prst="rect">
            <a:avLst/>
          </a:prstGeom>
          <a:noFill/>
          <a:ln w="9525">
            <a:noFill/>
            <a:miter lim="800000"/>
            <a:headEnd/>
            <a:tailEnd/>
          </a:ln>
        </p:spPr>
      </p:pic>
      <p:sp>
        <p:nvSpPr>
          <p:cNvPr id="5" name="TextBox 4"/>
          <p:cNvSpPr txBox="1"/>
          <p:nvPr/>
        </p:nvSpPr>
        <p:spPr>
          <a:xfrm>
            <a:off x="545910" y="1146412"/>
            <a:ext cx="8106771" cy="1200329"/>
          </a:xfrm>
          <a:prstGeom prst="rect">
            <a:avLst/>
          </a:prstGeom>
          <a:noFill/>
        </p:spPr>
        <p:txBody>
          <a:bodyPr wrap="square" rtlCol="0">
            <a:spAutoFit/>
          </a:bodyPr>
          <a:lstStyle/>
          <a:p>
            <a:pPr>
              <a:buFont typeface="Arial" pitchFamily="34" charset="0"/>
              <a:buChar char="•"/>
            </a:pPr>
            <a:r>
              <a:rPr lang="en-GB" dirty="0" smtClean="0"/>
              <a:t> Time Out useful when using CPU or Memory Control based on IDLE</a:t>
            </a:r>
          </a:p>
          <a:p>
            <a:pPr>
              <a:buFont typeface="Arial" pitchFamily="34" charset="0"/>
              <a:buChar char="•"/>
            </a:pPr>
            <a:r>
              <a:rPr lang="en-GB" dirty="0" smtClean="0"/>
              <a:t> IDLE time IS NOT CITRIX or MS session idle timeout – its PM Idle time</a:t>
            </a:r>
          </a:p>
          <a:p>
            <a:pPr>
              <a:buFont typeface="Arial" pitchFamily="34" charset="0"/>
              <a:buChar char="•"/>
            </a:pPr>
            <a:r>
              <a:rPr lang="en-GB" dirty="0" smtClean="0"/>
              <a:t> Setting to 7 </a:t>
            </a:r>
            <a:r>
              <a:rPr lang="en-GB" dirty="0" err="1" smtClean="0"/>
              <a:t>mins</a:t>
            </a:r>
            <a:r>
              <a:rPr lang="en-GB" dirty="0" smtClean="0"/>
              <a:t> (from 15) will make memory trimming and CPU SS more aggressive</a:t>
            </a:r>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AppSense Performance Manager 8.0 SP2</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83101" y="2497126"/>
            <a:ext cx="4809270" cy="412035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36728" y="1132764"/>
            <a:ext cx="8202305" cy="923330"/>
          </a:xfrm>
          <a:prstGeom prst="rect">
            <a:avLst/>
          </a:prstGeom>
          <a:noFill/>
        </p:spPr>
        <p:txBody>
          <a:bodyPr wrap="square" rtlCol="0">
            <a:spAutoFit/>
          </a:bodyPr>
          <a:lstStyle/>
          <a:p>
            <a:pPr>
              <a:buFont typeface="Arial" pitchFamily="34" charset="0"/>
              <a:buChar char="•"/>
            </a:pPr>
            <a:r>
              <a:rPr lang="en-GB" dirty="0" smtClean="0"/>
              <a:t> New in SP2</a:t>
            </a:r>
          </a:p>
          <a:p>
            <a:pPr>
              <a:buFont typeface="Arial" pitchFamily="34" charset="0"/>
              <a:buChar char="•"/>
            </a:pPr>
            <a:r>
              <a:rPr lang="en-GB" dirty="0" smtClean="0"/>
              <a:t> Excluded Processes from </a:t>
            </a:r>
            <a:r>
              <a:rPr lang="en-GB" dirty="0" err="1" smtClean="0"/>
              <a:t>TT</a:t>
            </a:r>
            <a:r>
              <a:rPr lang="en-GB" dirty="0" smtClean="0"/>
              <a:t> or SS</a:t>
            </a:r>
          </a:p>
          <a:p>
            <a:pPr>
              <a:buFont typeface="Arial" pitchFamily="34" charset="0"/>
              <a:buChar char="•"/>
            </a:pPr>
            <a:r>
              <a:rPr lang="en-GB" dirty="0" smtClean="0"/>
              <a:t> Used on all customers using Symantec Anti Tamper – v9 +</a:t>
            </a:r>
            <a:endParaRPr lang="en-GB"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a:t>
            </a:r>
            <a:endParaRPr lang="en-GB" dirty="0"/>
          </a:p>
        </p:txBody>
      </p:sp>
      <p:sp>
        <p:nvSpPr>
          <p:cNvPr id="4" name="Content Placeholder 3"/>
          <p:cNvSpPr>
            <a:spLocks noGrp="1"/>
          </p:cNvSpPr>
          <p:nvPr>
            <p:ph sz="half" idx="2"/>
          </p:nvPr>
        </p:nvSpPr>
        <p:spPr>
          <a:xfrm>
            <a:off x="655093" y="5186149"/>
            <a:ext cx="8031707" cy="1023582"/>
          </a:xfrm>
        </p:spPr>
        <p:txBody>
          <a:bodyPr/>
          <a:lstStyle/>
          <a:p>
            <a:r>
              <a:rPr lang="en-GB" sz="1600" dirty="0" smtClean="0"/>
              <a:t>Collecting Stats needs both the PM agent, a working configuration and the Local Stats Agent to be installed on target machine</a:t>
            </a:r>
            <a:br>
              <a:rPr lang="en-GB" sz="1600" dirty="0" smtClean="0"/>
            </a:br>
            <a:endParaRPr lang="en-GB" sz="1600" dirty="0" smtClean="0"/>
          </a:p>
          <a:p>
            <a:r>
              <a:rPr lang="en-GB" sz="1600" dirty="0" smtClean="0"/>
              <a:t>Performance Manager can be in passive or live mode</a:t>
            </a:r>
            <a:endParaRPr lang="en-GB" sz="1600" dirty="0"/>
          </a:p>
        </p:txBody>
      </p:sp>
      <p:pic>
        <p:nvPicPr>
          <p:cNvPr id="9" name="Inhaltsplatzhalter 3" descr="PM-Product-Architectures-v8.png"/>
          <p:cNvPicPr>
            <a:picLocks noChangeAspect="1"/>
          </p:cNvPicPr>
          <p:nvPr/>
        </p:nvPicPr>
        <p:blipFill>
          <a:blip r:embed="rId2" cstate="print"/>
          <a:stretch>
            <a:fillRect/>
          </a:stretch>
        </p:blipFill>
        <p:spPr bwMode="auto">
          <a:xfrm>
            <a:off x="1194180" y="1062638"/>
            <a:ext cx="6803409" cy="4001647"/>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the </a:t>
            </a:r>
            <a:r>
              <a:rPr lang="en-GB" dirty="0" err="1" smtClean="0"/>
              <a:t>LSS</a:t>
            </a:r>
            <a:endParaRPr lang="en-GB" dirty="0"/>
          </a:p>
        </p:txBody>
      </p:sp>
      <p:sp>
        <p:nvSpPr>
          <p:cNvPr id="3" name="Content Placeholder 2"/>
          <p:cNvSpPr>
            <a:spLocks noGrp="1"/>
          </p:cNvSpPr>
          <p:nvPr>
            <p:ph idx="1"/>
          </p:nvPr>
        </p:nvSpPr>
        <p:spPr/>
        <p:txBody>
          <a:bodyPr/>
          <a:lstStyle/>
          <a:p>
            <a:endParaRPr lang="en-GB" dirty="0"/>
          </a:p>
        </p:txBody>
      </p:sp>
      <p:pic>
        <p:nvPicPr>
          <p:cNvPr id="4" name="Inhaltsplatzhalter 3" descr="Performance Manager 31.bmp"/>
          <p:cNvPicPr>
            <a:picLocks noChangeAspect="1"/>
          </p:cNvPicPr>
          <p:nvPr/>
        </p:nvPicPr>
        <p:blipFill>
          <a:blip r:embed="rId2" cstate="print"/>
          <a:stretch>
            <a:fillRect/>
          </a:stretch>
        </p:blipFill>
        <p:spPr bwMode="auto">
          <a:xfrm>
            <a:off x="475013" y="1276350"/>
            <a:ext cx="8241475" cy="4849813"/>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5" name="Abgerundetes Rechteck 4"/>
          <p:cNvSpPr/>
          <p:nvPr/>
        </p:nvSpPr>
        <p:spPr>
          <a:xfrm>
            <a:off x="2802577" y="3075709"/>
            <a:ext cx="4001984" cy="320634"/>
          </a:xfrm>
          <a:prstGeom prst="roundRect">
            <a:avLst/>
          </a:prstGeom>
          <a:noFill/>
          <a:ln w="38100">
            <a:solidFill>
              <a:srgbClr val="E6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 Reporting</a:t>
            </a:r>
            <a:endParaRPr lang="en-GB" dirty="0"/>
          </a:p>
        </p:txBody>
      </p:sp>
      <p:pic>
        <p:nvPicPr>
          <p:cNvPr id="4" name="Grafik 4" descr="Medium01.bmp"/>
          <p:cNvPicPr>
            <a:picLocks noGrp="1" noChangeAspect="1"/>
          </p:cNvPicPr>
          <p:nvPr>
            <p:ph idx="1"/>
          </p:nvPr>
        </p:nvPicPr>
        <p:blipFill>
          <a:blip r:embed="rId2" cstate="print"/>
          <a:stretch>
            <a:fillRect/>
          </a:stretch>
        </p:blipFill>
        <p:spPr>
          <a:xfrm>
            <a:off x="298137" y="2292825"/>
            <a:ext cx="5747821" cy="4324927"/>
          </a:xfrm>
          <a:prstGeom prst="rect">
            <a:avLst/>
          </a:prstGeom>
        </p:spPr>
      </p:pic>
      <p:pic>
        <p:nvPicPr>
          <p:cNvPr id="90114" name="Picture 2"/>
          <p:cNvPicPr>
            <a:picLocks noChangeAspect="1" noChangeArrowheads="1"/>
          </p:cNvPicPr>
          <p:nvPr/>
        </p:nvPicPr>
        <p:blipFill>
          <a:blip r:embed="rId3" cstate="print"/>
          <a:srcRect/>
          <a:stretch>
            <a:fillRect/>
          </a:stretch>
        </p:blipFill>
        <p:spPr bwMode="auto">
          <a:xfrm>
            <a:off x="3248167" y="1073493"/>
            <a:ext cx="5486329" cy="1945434"/>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Collecting Stats</a:t>
            </a:r>
            <a:endParaRPr lang="en-GB" dirty="0"/>
          </a:p>
        </p:txBody>
      </p:sp>
      <p:pic>
        <p:nvPicPr>
          <p:cNvPr id="87042" name="Picture 2"/>
          <p:cNvPicPr>
            <a:picLocks noGrp="1" noChangeAspect="1" noChangeArrowheads="1"/>
          </p:cNvPicPr>
          <p:nvPr>
            <p:ph idx="1"/>
          </p:nvPr>
        </p:nvPicPr>
        <p:blipFill>
          <a:blip r:embed="rId2" cstate="print"/>
          <a:srcRect/>
          <a:stretch>
            <a:fillRect/>
          </a:stretch>
        </p:blipFill>
        <p:spPr bwMode="auto">
          <a:xfrm>
            <a:off x="1550016" y="3763594"/>
            <a:ext cx="6153150" cy="2905125"/>
          </a:xfrm>
          <a:prstGeom prst="rect">
            <a:avLst/>
          </a:prstGeom>
          <a:noFill/>
          <a:ln w="9525">
            <a:noFill/>
            <a:miter lim="800000"/>
            <a:headEnd/>
            <a:tailEnd/>
          </a:ln>
        </p:spPr>
      </p:pic>
      <p:graphicFrame>
        <p:nvGraphicFramePr>
          <p:cNvPr id="5" name="Tabelle 3"/>
          <p:cNvGraphicFramePr>
            <a:graphicFrameLocks noGrp="1"/>
          </p:cNvGraphicFramePr>
          <p:nvPr/>
        </p:nvGraphicFramePr>
        <p:xfrm>
          <a:off x="951444" y="1056690"/>
          <a:ext cx="7346395" cy="2623152"/>
        </p:xfrm>
        <a:graphic>
          <a:graphicData uri="http://schemas.openxmlformats.org/drawingml/2006/table">
            <a:tbl>
              <a:tblPr firstRow="1" bandRow="1">
                <a:effectLst>
                  <a:outerShdw blurRad="50800" dist="38100" dir="2700000" algn="tl" rotWithShape="0">
                    <a:prstClr val="black">
                      <a:alpha val="40000"/>
                    </a:prstClr>
                  </a:outerShdw>
                </a:effectLst>
                <a:tableStyleId>{35758FB7-9AC5-4552-8A53-C91805E547FA}</a:tableStyleId>
              </a:tblPr>
              <a:tblGrid>
                <a:gridCol w="919620"/>
                <a:gridCol w="1405857"/>
                <a:gridCol w="5020918"/>
              </a:tblGrid>
              <a:tr h="522912">
                <a:tc>
                  <a:txBody>
                    <a:bodyPr/>
                    <a:lstStyle/>
                    <a:p>
                      <a:r>
                        <a:rPr lang="en-US" sz="1400" dirty="0" smtClean="0"/>
                        <a:t>User</a:t>
                      </a:r>
                      <a:endParaRPr lang="en-US" sz="1400" dirty="0"/>
                    </a:p>
                  </a:txBody>
                  <a:tcPr/>
                </a:tc>
                <a:tc>
                  <a:txBody>
                    <a:bodyPr/>
                    <a:lstStyle/>
                    <a:p>
                      <a:r>
                        <a:rPr lang="en-US" sz="1400" dirty="0" smtClean="0"/>
                        <a:t>Process</a:t>
                      </a:r>
                      <a:endParaRPr lang="en-US" sz="1400" dirty="0"/>
                    </a:p>
                  </a:txBody>
                  <a:tcPr/>
                </a:tc>
                <a:tc>
                  <a:txBody>
                    <a:bodyPr/>
                    <a:lstStyle/>
                    <a:p>
                      <a:r>
                        <a:rPr lang="en-US" sz="1400" dirty="0" smtClean="0"/>
                        <a:t>Collection Level = High</a:t>
                      </a:r>
                      <a:endParaRPr lang="en-US" sz="1400" dirty="0"/>
                    </a:p>
                  </a:txBody>
                  <a:tcPr/>
                </a:tc>
              </a:tr>
              <a:tr h="522912">
                <a:tc>
                  <a:txBody>
                    <a:bodyPr/>
                    <a:lstStyle/>
                    <a:p>
                      <a:r>
                        <a:rPr lang="en-US" sz="1400" dirty="0" smtClean="0"/>
                        <a:t>User01</a:t>
                      </a:r>
                      <a:endParaRPr lang="en-US" sz="1400" dirty="0"/>
                    </a:p>
                  </a:txBody>
                  <a:tcPr/>
                </a:tc>
                <a:tc>
                  <a:txBody>
                    <a:bodyPr/>
                    <a:lstStyle/>
                    <a:p>
                      <a:r>
                        <a:rPr lang="en-US" sz="1400" dirty="0" smtClean="0"/>
                        <a:t>Winword.exe</a:t>
                      </a:r>
                      <a:endParaRPr lang="en-US" sz="1400" dirty="0"/>
                    </a:p>
                  </a:txBody>
                  <a:tcPr/>
                </a:tc>
                <a:tc>
                  <a:txBody>
                    <a:bodyPr/>
                    <a:lstStyle/>
                    <a:p>
                      <a:r>
                        <a:rPr lang="en-US" sz="1400" kern="1200" dirty="0" smtClean="0"/>
                        <a:t>All 5 seconds a record for that unique</a:t>
                      </a:r>
                      <a:r>
                        <a:rPr lang="en-US" sz="1400" kern="1200" baseline="0" dirty="0" smtClean="0"/>
                        <a:t> process for that unique user </a:t>
                      </a:r>
                      <a:r>
                        <a:rPr lang="en-US" sz="1400" kern="1200" dirty="0" smtClean="0"/>
                        <a:t>in the LSS db.</a:t>
                      </a:r>
                      <a:endParaRPr lang="en-US" sz="1400" dirty="0" smtClean="0"/>
                    </a:p>
                  </a:txBody>
                  <a:tcPr/>
                </a:tc>
              </a:tr>
              <a:tr h="531504">
                <a:tc>
                  <a:txBody>
                    <a:bodyPr/>
                    <a:lstStyle/>
                    <a:p>
                      <a:endParaRPr lang="en-US" sz="1400" dirty="0"/>
                    </a:p>
                  </a:txBody>
                  <a:tcPr/>
                </a:tc>
                <a:tc>
                  <a:txBody>
                    <a:bodyPr/>
                    <a:lstStyle/>
                    <a:p>
                      <a:r>
                        <a:rPr lang="en-US" sz="1400" dirty="0" smtClean="0"/>
                        <a:t>Excel.exe</a:t>
                      </a:r>
                      <a:endParaRPr lang="en-US" sz="1400" dirty="0"/>
                    </a:p>
                  </a:txBody>
                  <a:tcPr/>
                </a:tc>
                <a:tc>
                  <a:txBody>
                    <a:bodyPr/>
                    <a:lstStyle/>
                    <a:p>
                      <a:r>
                        <a:rPr lang="en-US" sz="1400" kern="1200" dirty="0" smtClean="0"/>
                        <a:t>All 5 seconds a record for that unique</a:t>
                      </a:r>
                      <a:r>
                        <a:rPr lang="en-US" sz="1400" kern="1200" baseline="0" dirty="0" smtClean="0"/>
                        <a:t> process for that unique user </a:t>
                      </a:r>
                      <a:r>
                        <a:rPr lang="en-US" sz="1400" kern="1200" dirty="0" smtClean="0"/>
                        <a:t>in the LSS db.</a:t>
                      </a:r>
                      <a:endParaRPr lang="en-US" sz="1400" dirty="0" smtClean="0"/>
                    </a:p>
                  </a:txBody>
                  <a:tcPr/>
                </a:tc>
              </a:tr>
              <a:tr h="522912">
                <a:tc>
                  <a:txBody>
                    <a:bodyPr/>
                    <a:lstStyle/>
                    <a:p>
                      <a:r>
                        <a:rPr lang="en-US" sz="1400" dirty="0" smtClean="0"/>
                        <a:t>User02</a:t>
                      </a:r>
                      <a:endParaRPr lang="en-US" sz="1400" dirty="0"/>
                    </a:p>
                  </a:txBody>
                  <a:tcPr/>
                </a:tc>
                <a:tc>
                  <a:txBody>
                    <a:bodyPr/>
                    <a:lstStyle/>
                    <a:p>
                      <a:r>
                        <a:rPr lang="en-US" sz="1400" dirty="0" smtClean="0"/>
                        <a:t>Excel.exe</a:t>
                      </a:r>
                      <a:endParaRPr lang="en-US" sz="1400" dirty="0"/>
                    </a:p>
                  </a:txBody>
                  <a:tcPr/>
                </a:tc>
                <a:tc>
                  <a:txBody>
                    <a:bodyPr/>
                    <a:lstStyle/>
                    <a:p>
                      <a:r>
                        <a:rPr lang="en-US" sz="1400" kern="1200" dirty="0" smtClean="0"/>
                        <a:t>All 5 seconds a record for that unique</a:t>
                      </a:r>
                      <a:r>
                        <a:rPr lang="en-US" sz="1400" kern="1200" baseline="0" dirty="0" smtClean="0"/>
                        <a:t> process for that unique user </a:t>
                      </a:r>
                      <a:r>
                        <a:rPr lang="en-US" sz="1400" kern="1200" dirty="0" smtClean="0"/>
                        <a:t>in the LSS db.</a:t>
                      </a:r>
                      <a:endParaRPr lang="en-US" sz="1400" dirty="0" smtClean="0"/>
                    </a:p>
                  </a:txBody>
                  <a:tcPr/>
                </a:tc>
              </a:tr>
              <a:tr h="522912">
                <a:tc>
                  <a:txBody>
                    <a:bodyPr/>
                    <a:lstStyle/>
                    <a:p>
                      <a:endParaRPr lang="en-US" sz="1400"/>
                    </a:p>
                  </a:txBody>
                  <a:tcPr/>
                </a:tc>
                <a:tc>
                  <a:txBody>
                    <a:bodyPr/>
                    <a:lstStyle/>
                    <a:p>
                      <a:r>
                        <a:rPr lang="en-US" sz="1400" dirty="0" smtClean="0"/>
                        <a:t>Access.exe</a:t>
                      </a:r>
                      <a:endParaRPr lang="en-US" sz="1400" dirty="0"/>
                    </a:p>
                  </a:txBody>
                  <a:tcPr/>
                </a:tc>
                <a:tc>
                  <a:txBody>
                    <a:bodyPr/>
                    <a:lstStyle/>
                    <a:p>
                      <a:r>
                        <a:rPr lang="en-US" sz="1400" kern="1200" dirty="0" smtClean="0"/>
                        <a:t>All 5 seconds a record for that unique</a:t>
                      </a:r>
                      <a:r>
                        <a:rPr lang="en-US" sz="1400" kern="1200" baseline="0" dirty="0" smtClean="0"/>
                        <a:t> process for that unique user </a:t>
                      </a:r>
                      <a:r>
                        <a:rPr lang="en-US" sz="1400" kern="1200" dirty="0" smtClean="0"/>
                        <a:t>in the LSS db.</a:t>
                      </a:r>
                      <a:endParaRPr lang="en-US" sz="1400" dirty="0" smtClean="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0525" y="307975"/>
            <a:ext cx="8229600" cy="620713"/>
          </a:xfrm>
        </p:spPr>
        <p:txBody>
          <a:bodyPr/>
          <a:lstStyle/>
          <a:p>
            <a:pPr eaLnBrk="1" hangingPunct="1"/>
            <a:r>
              <a:rPr lang="en-GB" smtClean="0"/>
              <a:t>AppSense Solution Set</a:t>
            </a:r>
            <a:endParaRPr lang="en-US" smtClean="0"/>
          </a:p>
        </p:txBody>
      </p:sp>
      <p:sp>
        <p:nvSpPr>
          <p:cNvPr id="4" name="AutoShape 18"/>
          <p:cNvSpPr>
            <a:spLocks noChangeArrowheads="1"/>
          </p:cNvSpPr>
          <p:nvPr/>
        </p:nvSpPr>
        <p:spPr bwMode="auto">
          <a:xfrm>
            <a:off x="1044575" y="4487863"/>
            <a:ext cx="6696075" cy="792162"/>
          </a:xfrm>
          <a:prstGeom prst="roundRect">
            <a:avLst>
              <a:gd name="adj" fmla="val 16667"/>
            </a:avLst>
          </a:prstGeom>
          <a:solidFill>
            <a:schemeClr val="bg1"/>
          </a:solidFill>
          <a:ln w="12700">
            <a:solidFill>
              <a:schemeClr val="accent5">
                <a:lumMod val="60000"/>
                <a:lumOff val="40000"/>
              </a:schemeClr>
            </a:solidFill>
            <a:round/>
            <a:headEnd/>
            <a:tailEnd/>
          </a:ln>
        </p:spPr>
        <p:txBody>
          <a:bodyPr wrap="none" anchor="ctr"/>
          <a:lstStyle/>
          <a:p>
            <a:pPr algn="ctr">
              <a:defRPr/>
            </a:pPr>
            <a:endParaRPr lang="en-US">
              <a:latin typeface="Calibri" pitchFamily="34" charset="0"/>
              <a:cs typeface="Arial" pitchFamily="34" charset="0"/>
            </a:endParaRPr>
          </a:p>
        </p:txBody>
      </p:sp>
      <p:pic>
        <p:nvPicPr>
          <p:cNvPr id="31748" name="Picture 5" descr="AppSense-At-A-Glance_Eng-08"/>
          <p:cNvPicPr>
            <a:picLocks noChangeAspect="1" noChangeArrowheads="1"/>
          </p:cNvPicPr>
          <p:nvPr/>
        </p:nvPicPr>
        <p:blipFill>
          <a:blip r:embed="rId3" cstate="print"/>
          <a:srcRect/>
          <a:stretch>
            <a:fillRect/>
          </a:stretch>
        </p:blipFill>
        <p:spPr bwMode="auto">
          <a:xfrm>
            <a:off x="1444625" y="2244725"/>
            <a:ext cx="5976938" cy="838200"/>
          </a:xfrm>
          <a:prstGeom prst="rect">
            <a:avLst/>
          </a:prstGeom>
          <a:noFill/>
          <a:ln w="9525">
            <a:noFill/>
            <a:miter lim="800000"/>
            <a:headEnd/>
            <a:tailEnd/>
          </a:ln>
        </p:spPr>
      </p:pic>
      <p:pic>
        <p:nvPicPr>
          <p:cNvPr id="31749" name="Picture 10" descr="em"/>
          <p:cNvPicPr>
            <a:picLocks noChangeAspect="1" noChangeArrowheads="1"/>
          </p:cNvPicPr>
          <p:nvPr/>
        </p:nvPicPr>
        <p:blipFill>
          <a:blip r:embed="rId4" cstate="print"/>
          <a:srcRect/>
          <a:stretch>
            <a:fillRect/>
          </a:stretch>
        </p:blipFill>
        <p:spPr bwMode="auto">
          <a:xfrm>
            <a:off x="292100" y="3179763"/>
            <a:ext cx="2736850" cy="615950"/>
          </a:xfrm>
          <a:prstGeom prst="rect">
            <a:avLst/>
          </a:prstGeom>
          <a:noFill/>
          <a:ln w="9525">
            <a:noFill/>
            <a:miter lim="800000"/>
            <a:headEnd/>
            <a:tailEnd/>
          </a:ln>
        </p:spPr>
      </p:pic>
      <p:pic>
        <p:nvPicPr>
          <p:cNvPr id="31750" name="Picture 11" descr="am"/>
          <p:cNvPicPr>
            <a:picLocks noChangeAspect="1" noChangeArrowheads="1"/>
          </p:cNvPicPr>
          <p:nvPr/>
        </p:nvPicPr>
        <p:blipFill>
          <a:blip r:embed="rId5" cstate="print"/>
          <a:srcRect/>
          <a:stretch>
            <a:fillRect/>
          </a:stretch>
        </p:blipFill>
        <p:spPr bwMode="auto">
          <a:xfrm>
            <a:off x="3175000" y="3108325"/>
            <a:ext cx="2879725" cy="647700"/>
          </a:xfrm>
          <a:prstGeom prst="rect">
            <a:avLst/>
          </a:prstGeom>
          <a:noFill/>
          <a:ln w="9525">
            <a:noFill/>
            <a:miter lim="800000"/>
            <a:headEnd/>
            <a:tailEnd/>
          </a:ln>
        </p:spPr>
      </p:pic>
      <p:pic>
        <p:nvPicPr>
          <p:cNvPr id="31751" name="Picture 12" descr="pm"/>
          <p:cNvPicPr>
            <a:picLocks noChangeAspect="1" noChangeArrowheads="1"/>
          </p:cNvPicPr>
          <p:nvPr/>
        </p:nvPicPr>
        <p:blipFill>
          <a:blip r:embed="rId6" cstate="print"/>
          <a:srcRect/>
          <a:stretch>
            <a:fillRect/>
          </a:stretch>
        </p:blipFill>
        <p:spPr bwMode="auto">
          <a:xfrm>
            <a:off x="5981700" y="3108325"/>
            <a:ext cx="2808288" cy="625475"/>
          </a:xfrm>
          <a:prstGeom prst="rect">
            <a:avLst/>
          </a:prstGeom>
          <a:noFill/>
          <a:ln w="9525">
            <a:noFill/>
            <a:miter lim="800000"/>
            <a:headEnd/>
            <a:tailEnd/>
          </a:ln>
        </p:spPr>
      </p:pic>
      <p:pic>
        <p:nvPicPr>
          <p:cNvPr id="31752" name="Picture 13" descr="AppSense_Management_Cent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81325" y="4537075"/>
            <a:ext cx="2881313" cy="650875"/>
          </a:xfrm>
          <a:prstGeom prst="rect">
            <a:avLst/>
          </a:prstGeom>
          <a:noFill/>
          <a:ln w="9525">
            <a:noFill/>
            <a:miter lim="800000"/>
            <a:headEnd/>
            <a:tailEnd/>
          </a:ln>
        </p:spPr>
      </p:pic>
      <p:pic>
        <p:nvPicPr>
          <p:cNvPr id="31753" name="Picture 22" descr="ams"/>
          <p:cNvPicPr>
            <a:picLocks noChangeAspect="1" noChangeArrowheads="1"/>
          </p:cNvPicPr>
          <p:nvPr/>
        </p:nvPicPr>
        <p:blipFill>
          <a:blip r:embed="rId8" cstate="print"/>
          <a:srcRect/>
          <a:stretch>
            <a:fillRect/>
          </a:stretch>
        </p:blipFill>
        <p:spPr bwMode="auto">
          <a:xfrm>
            <a:off x="2906713" y="1449388"/>
            <a:ext cx="3201987" cy="871537"/>
          </a:xfrm>
          <a:prstGeom prst="rect">
            <a:avLst/>
          </a:prstGeom>
          <a:noFill/>
          <a:ln w="9525">
            <a:noFill/>
            <a:miter lim="800000"/>
            <a:headEnd/>
            <a:tailEnd/>
          </a:ln>
        </p:spPr>
      </p:pic>
      <p:sp>
        <p:nvSpPr>
          <p:cNvPr id="10" name="TextBox 9"/>
          <p:cNvSpPr txBox="1"/>
          <p:nvPr/>
        </p:nvSpPr>
        <p:spPr>
          <a:xfrm>
            <a:off x="709684" y="5554639"/>
            <a:ext cx="7410734" cy="923330"/>
          </a:xfrm>
          <a:prstGeom prst="rect">
            <a:avLst/>
          </a:prstGeom>
          <a:noFill/>
        </p:spPr>
        <p:txBody>
          <a:bodyPr wrap="square" rtlCol="0">
            <a:spAutoFit/>
          </a:bodyPr>
          <a:lstStyle/>
          <a:p>
            <a:pPr>
              <a:buFont typeface="Arial" pitchFamily="34" charset="0"/>
              <a:buChar char="•"/>
            </a:pPr>
            <a:r>
              <a:rPr lang="en-GB" dirty="0" smtClean="0"/>
              <a:t> W2K3, W2K8, Windows XP and Vista</a:t>
            </a:r>
          </a:p>
          <a:p>
            <a:pPr>
              <a:buFont typeface="Arial" pitchFamily="34" charset="0"/>
              <a:buChar char="•"/>
            </a:pPr>
            <a:r>
              <a:rPr lang="en-GB" dirty="0" smtClean="0"/>
              <a:t> All 32bit and 64bit</a:t>
            </a:r>
          </a:p>
          <a:p>
            <a:pPr>
              <a:buFont typeface="Arial" pitchFamily="34" charset="0"/>
              <a:buChar char="•"/>
            </a:pPr>
            <a:r>
              <a:rPr lang="en-GB" dirty="0" smtClean="0"/>
              <a:t> Both consoles and Agents</a:t>
            </a:r>
            <a:endParaRPr lang="en-GB"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Stats Collection</a:t>
            </a:r>
            <a:endParaRPr lang="de-DE" dirty="0"/>
          </a:p>
        </p:txBody>
      </p:sp>
      <p:sp>
        <p:nvSpPr>
          <p:cNvPr id="4" name="Inhaltsplatzhalter 3"/>
          <p:cNvSpPr>
            <a:spLocks noGrp="1"/>
          </p:cNvSpPr>
          <p:nvPr>
            <p:ph idx="1"/>
          </p:nvPr>
        </p:nvSpPr>
        <p:spPr/>
        <p:txBody>
          <a:bodyPr/>
          <a:lstStyle/>
          <a:p>
            <a:r>
              <a:rPr lang="en-US" sz="2000" b="1" dirty="0" smtClean="0"/>
              <a:t>Off (default) </a:t>
            </a:r>
            <a:r>
              <a:rPr lang="en-US" sz="2000" dirty="0" smtClean="0"/>
              <a:t>– the Statistics Collection node in the navigation tree is grayed out when the Statistics Collection setting is off and the LSS service is stopped in this mode. For all other modes the LSS will be started by the Performance Manager Agent.</a:t>
            </a:r>
          </a:p>
          <a:p>
            <a:endParaRPr lang="en-US" sz="2000" b="1" dirty="0" smtClean="0"/>
          </a:p>
          <a:p>
            <a:pPr lvl="0"/>
            <a:r>
              <a:rPr lang="en-US" sz="2000" b="1" dirty="0" smtClean="0"/>
              <a:t>Low</a:t>
            </a:r>
            <a:r>
              <a:rPr lang="en-US" sz="2000" dirty="0" smtClean="0"/>
              <a:t> – machine wide every 5 seconds and every 15 minutes an Application Group summary from a sample rate of 5 seconds.</a:t>
            </a:r>
            <a:endParaRPr lang="de-DE" sz="2000" dirty="0" smtClean="0"/>
          </a:p>
          <a:p>
            <a:endParaRPr lang="en-US" sz="2000" b="1" dirty="0" smtClean="0"/>
          </a:p>
          <a:p>
            <a:pPr lvl="0"/>
            <a:r>
              <a:rPr lang="en-US" sz="2000" b="1" dirty="0" smtClean="0"/>
              <a:t>Medium</a:t>
            </a:r>
            <a:r>
              <a:rPr lang="en-US" sz="2000" dirty="0" smtClean="0"/>
              <a:t> – as Low, but every 15 minutes a per process, per user summary is generated from a sample rate of 5 seconds.</a:t>
            </a:r>
          </a:p>
          <a:p>
            <a:endParaRPr lang="en-US" sz="2000" b="1" dirty="0" smtClean="0"/>
          </a:p>
          <a:p>
            <a:r>
              <a:rPr lang="en-US" sz="2000" b="1" dirty="0" smtClean="0"/>
              <a:t>High</a:t>
            </a:r>
            <a:r>
              <a:rPr lang="en-US" sz="2000" dirty="0" smtClean="0"/>
              <a:t> – as Medium, but every 5 seconds a per process, per user </a:t>
            </a:r>
            <a:r>
              <a:rPr lang="en-US" sz="2000" b="1" i="1" dirty="0" smtClean="0"/>
              <a:t>actual</a:t>
            </a:r>
            <a:r>
              <a:rPr lang="en-US" sz="2000" dirty="0" smtClean="0"/>
              <a:t> statistic values are recorded. This is the most accurate way of recording statistics, but the most expensive.</a:t>
            </a:r>
            <a:endParaRPr lang="en-US" sz="20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Questions ?</a:t>
            </a:r>
          </a:p>
          <a:p>
            <a:endParaRPr lang="en-GB"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AppSense Application Manager</a:t>
            </a:r>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Default Configurations</a:t>
            </a:r>
            <a:endParaRPr lang="en-GB" dirty="0"/>
          </a:p>
        </p:txBody>
      </p:sp>
      <p:sp>
        <p:nvSpPr>
          <p:cNvPr id="3" name="Content Placeholder 2"/>
          <p:cNvSpPr>
            <a:spLocks noGrp="1"/>
          </p:cNvSpPr>
          <p:nvPr>
            <p:ph idx="1"/>
          </p:nvPr>
        </p:nvSpPr>
        <p:spPr/>
        <p:txBody>
          <a:bodyPr/>
          <a:lstStyle/>
          <a:p>
            <a:r>
              <a:rPr lang="en-GB" dirty="0" smtClean="0"/>
              <a:t>\\CD Image\Software\Products\Templates\EN</a:t>
            </a:r>
          </a:p>
          <a:p>
            <a:pPr lvl="1"/>
            <a:r>
              <a:rPr lang="en-GB" dirty="0" smtClean="0"/>
              <a:t>English and German AM “Passive mode”</a:t>
            </a:r>
          </a:p>
          <a:p>
            <a:pPr lvl="1"/>
            <a:r>
              <a:rPr lang="en-GB" dirty="0" smtClean="0"/>
              <a:t>English and German AM “active mode” </a:t>
            </a:r>
            <a:br>
              <a:rPr lang="en-GB" dirty="0" smtClean="0"/>
            </a:br>
            <a:endParaRPr lang="en-GB" dirty="0" smtClean="0"/>
          </a:p>
          <a:p>
            <a:r>
              <a:rPr lang="en-GB" dirty="0" smtClean="0"/>
              <a:t>Only allows executables from Local Drive</a:t>
            </a:r>
          </a:p>
          <a:p>
            <a:pPr lvl="1"/>
            <a:r>
              <a:rPr lang="en-GB" dirty="0" smtClean="0"/>
              <a:t>Network Apps blocked by default</a:t>
            </a:r>
          </a:p>
          <a:p>
            <a:r>
              <a:rPr lang="en-GB" dirty="0" smtClean="0"/>
              <a:t>Only allow executables owned by Trusted Owners</a:t>
            </a:r>
            <a:br>
              <a:rPr lang="en-GB" dirty="0" smtClean="0"/>
            </a:br>
            <a:endParaRPr lang="en-GB" dirty="0" smtClean="0"/>
          </a:p>
          <a:p>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wins?</a:t>
            </a:r>
            <a:endParaRPr lang="en-GB" dirty="0"/>
          </a:p>
        </p:txBody>
      </p:sp>
      <p:pic>
        <p:nvPicPr>
          <p:cNvPr id="100353" name="Picture 1"/>
          <p:cNvPicPr>
            <a:picLocks noChangeAspect="1" noChangeArrowheads="1"/>
          </p:cNvPicPr>
          <p:nvPr/>
        </p:nvPicPr>
        <p:blipFill>
          <a:blip r:embed="rId2" cstate="print"/>
          <a:srcRect/>
          <a:stretch>
            <a:fillRect/>
          </a:stretch>
        </p:blipFill>
        <p:spPr bwMode="auto">
          <a:xfrm>
            <a:off x="1976438" y="1481138"/>
            <a:ext cx="5191125" cy="3895725"/>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Trusted Owners in Windows Desktop </a:t>
            </a:r>
            <a:r>
              <a:rPr lang="en-GB" dirty="0" err="1" smtClean="0"/>
              <a:t>vs</a:t>
            </a:r>
            <a:r>
              <a:rPr lang="en-GB" dirty="0" smtClean="0"/>
              <a:t> Server.</a:t>
            </a:r>
            <a:endParaRPr lang="en-GB" dirty="0"/>
          </a:p>
        </p:txBody>
      </p:sp>
      <p:sp>
        <p:nvSpPr>
          <p:cNvPr id="3" name="Content Placeholder 2"/>
          <p:cNvSpPr>
            <a:spLocks noGrp="1"/>
          </p:cNvSpPr>
          <p:nvPr>
            <p:ph idx="1"/>
          </p:nvPr>
        </p:nvSpPr>
        <p:spPr/>
        <p:txBody>
          <a:bodyPr/>
          <a:lstStyle/>
          <a:p>
            <a:r>
              <a:rPr lang="en-GB" dirty="0" smtClean="0"/>
              <a:t>Default owner is the person who “introduced” (installed) the file(s)</a:t>
            </a:r>
          </a:p>
          <a:p>
            <a:pPr lvl="1"/>
            <a:r>
              <a:rPr lang="en-GB" dirty="0" err="1" smtClean="0"/>
              <a:t>Eg</a:t>
            </a:r>
            <a:r>
              <a:rPr lang="en-GB" dirty="0" smtClean="0"/>
              <a:t>: Office installed by x is owned by x.....</a:t>
            </a:r>
            <a:br>
              <a:rPr lang="en-GB" dirty="0" smtClean="0"/>
            </a:br>
            <a:endParaRPr lang="en-GB" dirty="0" smtClean="0"/>
          </a:p>
          <a:p>
            <a:r>
              <a:rPr lang="en-GB" dirty="0" smtClean="0"/>
              <a:t>In Windows 2003/2008, by default, the owner is set to the group the installer belongs to.</a:t>
            </a:r>
          </a:p>
          <a:p>
            <a:pPr lvl="1"/>
            <a:r>
              <a:rPr lang="en-GB" dirty="0" err="1" smtClean="0"/>
              <a:t>Eg</a:t>
            </a:r>
            <a:r>
              <a:rPr lang="en-GB" dirty="0" smtClean="0"/>
              <a:t>: </a:t>
            </a:r>
            <a:r>
              <a:rPr lang="en-GB" dirty="0" err="1" smtClean="0"/>
              <a:t>SimonT</a:t>
            </a:r>
            <a:r>
              <a:rPr lang="en-GB" dirty="0" smtClean="0"/>
              <a:t> is a member of the Administrators group.</a:t>
            </a:r>
          </a:p>
          <a:p>
            <a:pPr lvl="1"/>
            <a:r>
              <a:rPr lang="en-GB" dirty="0" err="1" smtClean="0"/>
              <a:t>NTFS</a:t>
            </a:r>
            <a:r>
              <a:rPr lang="en-GB" dirty="0" smtClean="0"/>
              <a:t> ownership of files is set to Administrators</a:t>
            </a:r>
          </a:p>
          <a:p>
            <a:r>
              <a:rPr lang="en-GB" dirty="0" smtClean="0"/>
              <a:t>In Windows XP and Vista, by default, the owner is the account actually logged on, not the  group</a:t>
            </a:r>
          </a:p>
          <a:p>
            <a:pPr lvl="1"/>
            <a:r>
              <a:rPr lang="en-GB" dirty="0" err="1" smtClean="0"/>
              <a:t>SimonT</a:t>
            </a:r>
            <a:r>
              <a:rPr lang="en-GB" dirty="0" smtClean="0"/>
              <a:t> is a member of the Domain </a:t>
            </a:r>
            <a:r>
              <a:rPr lang="en-GB" dirty="0" err="1" smtClean="0"/>
              <a:t>Admins</a:t>
            </a:r>
            <a:endParaRPr lang="en-GB" dirty="0" smtClean="0"/>
          </a:p>
          <a:p>
            <a:pPr lvl="1"/>
            <a:r>
              <a:rPr lang="en-GB" dirty="0" err="1" smtClean="0"/>
              <a:t>SimonT</a:t>
            </a:r>
            <a:r>
              <a:rPr lang="en-GB" dirty="0" smtClean="0"/>
              <a:t> is the owner of all files he installs</a:t>
            </a:r>
          </a:p>
          <a:p>
            <a:pPr lvl="1"/>
            <a:r>
              <a:rPr lang="en-GB" dirty="0" smtClean="0"/>
              <a:t>Users can not run files installed by </a:t>
            </a:r>
            <a:r>
              <a:rPr lang="en-GB" dirty="0" err="1" smtClean="0"/>
              <a:t>SimonT</a:t>
            </a:r>
            <a:r>
              <a:rPr lang="en-GB" dirty="0" smtClean="0"/>
              <a:t> as the default </a:t>
            </a:r>
            <a:r>
              <a:rPr lang="en-GB" dirty="0" err="1" smtClean="0"/>
              <a:t>config</a:t>
            </a:r>
            <a:r>
              <a:rPr lang="en-GB" dirty="0" smtClean="0"/>
              <a:t> </a:t>
            </a:r>
            <a:r>
              <a:rPr lang="en-GB" dirty="0" err="1" smtClean="0"/>
              <a:t>doesnt</a:t>
            </a:r>
            <a:r>
              <a:rPr lang="en-GB" dirty="0" smtClean="0"/>
              <a:t> have </a:t>
            </a:r>
            <a:r>
              <a:rPr lang="en-GB" dirty="0" err="1" smtClean="0"/>
              <a:t>SimonT</a:t>
            </a:r>
            <a:r>
              <a:rPr lang="en-GB" dirty="0" smtClean="0"/>
              <a:t> listed as a trusted owner</a:t>
            </a:r>
          </a:p>
          <a:p>
            <a:pPr lvl="1"/>
            <a:endParaRPr lang="en-GB"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Trusted Owners</a:t>
            </a:r>
            <a:endParaRPr lang="en-GB" dirty="0"/>
          </a:p>
        </p:txBody>
      </p:sp>
      <p:pic>
        <p:nvPicPr>
          <p:cNvPr id="91138" name="Picture 2"/>
          <p:cNvPicPr>
            <a:picLocks noGrp="1" noChangeAspect="1" noChangeArrowheads="1"/>
          </p:cNvPicPr>
          <p:nvPr>
            <p:ph idx="1"/>
          </p:nvPr>
        </p:nvPicPr>
        <p:blipFill>
          <a:blip r:embed="rId2" cstate="print"/>
          <a:srcRect/>
          <a:stretch>
            <a:fillRect/>
          </a:stretch>
        </p:blipFill>
        <p:spPr bwMode="auto">
          <a:xfrm>
            <a:off x="1842803" y="2754655"/>
            <a:ext cx="5267325" cy="2657475"/>
          </a:xfrm>
          <a:prstGeom prst="rect">
            <a:avLst/>
          </a:prstGeom>
          <a:noFill/>
          <a:ln w="9525">
            <a:noFill/>
            <a:miter lim="800000"/>
            <a:headEnd/>
            <a:tailEnd/>
          </a:ln>
        </p:spPr>
      </p:pic>
      <p:sp>
        <p:nvSpPr>
          <p:cNvPr id="5" name="TextBox 4"/>
          <p:cNvSpPr txBox="1"/>
          <p:nvPr/>
        </p:nvSpPr>
        <p:spPr>
          <a:xfrm>
            <a:off x="436728" y="1228299"/>
            <a:ext cx="8038532" cy="1754326"/>
          </a:xfrm>
          <a:prstGeom prst="rect">
            <a:avLst/>
          </a:prstGeom>
          <a:noFill/>
        </p:spPr>
        <p:txBody>
          <a:bodyPr wrap="square" rtlCol="0">
            <a:spAutoFit/>
          </a:bodyPr>
          <a:lstStyle/>
          <a:p>
            <a:pPr>
              <a:buFont typeface="Arial" pitchFamily="34" charset="0"/>
              <a:buChar char="•"/>
            </a:pPr>
            <a:r>
              <a:rPr lang="en-GB" dirty="0" smtClean="0"/>
              <a:t> In Desktop environment, either add </a:t>
            </a:r>
            <a:r>
              <a:rPr lang="en-GB" dirty="0" err="1" smtClean="0"/>
              <a:t>SimonT</a:t>
            </a:r>
            <a:r>
              <a:rPr lang="en-GB" dirty="0" smtClean="0"/>
              <a:t> to the Trusted Owners</a:t>
            </a:r>
            <a:br>
              <a:rPr lang="en-GB" dirty="0" smtClean="0"/>
            </a:br>
            <a:r>
              <a:rPr lang="en-GB" dirty="0" smtClean="0"/>
              <a:t>or</a:t>
            </a:r>
          </a:p>
          <a:p>
            <a:pPr>
              <a:buFont typeface="Arial" pitchFamily="34" charset="0"/>
              <a:buChar char="•"/>
            </a:pPr>
            <a:r>
              <a:rPr lang="en-GB" dirty="0" smtClean="0"/>
              <a:t> Change GPO</a:t>
            </a:r>
          </a:p>
          <a:p>
            <a:pPr lvl="1">
              <a:buFont typeface="Arial" pitchFamily="34" charset="0"/>
              <a:buChar char="•"/>
            </a:pPr>
            <a:r>
              <a:rPr lang="en-GB" dirty="0" smtClean="0"/>
              <a:t> Computer Configuration &gt; Windows Settings &gt; Local Policies &gt; Security Options &gt; System Objects &gt; Default Owner for objects</a:t>
            </a:r>
          </a:p>
          <a:p>
            <a:pPr lvl="1">
              <a:buFont typeface="Arial" pitchFamily="34" charset="0"/>
              <a:buChar char="•"/>
            </a:pPr>
            <a:endParaRPr lang="en-GB" dirty="0"/>
          </a:p>
        </p:txBody>
      </p:sp>
      <p:pic>
        <p:nvPicPr>
          <p:cNvPr id="91139" name="Picture 3"/>
          <p:cNvPicPr>
            <a:picLocks noChangeAspect="1" noChangeArrowheads="1"/>
          </p:cNvPicPr>
          <p:nvPr/>
        </p:nvPicPr>
        <p:blipFill>
          <a:blip r:embed="rId3" cstate="print"/>
          <a:srcRect/>
          <a:stretch>
            <a:fillRect/>
          </a:stretch>
        </p:blipFill>
        <p:spPr bwMode="auto">
          <a:xfrm>
            <a:off x="1270663" y="5654722"/>
            <a:ext cx="64389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a:t>
            </a:r>
            <a:endParaRPr lang="en-GB" dirty="0"/>
          </a:p>
        </p:txBody>
      </p:sp>
      <p:sp>
        <p:nvSpPr>
          <p:cNvPr id="3" name="Content Placeholder 2"/>
          <p:cNvSpPr>
            <a:spLocks noGrp="1"/>
          </p:cNvSpPr>
          <p:nvPr>
            <p:ph idx="1"/>
          </p:nvPr>
        </p:nvSpPr>
        <p:spPr/>
        <p:txBody>
          <a:bodyPr/>
          <a:lstStyle/>
          <a:p>
            <a:r>
              <a:rPr lang="en-GB" dirty="0" smtClean="0"/>
              <a:t>Add Network Based Applications as Accessible items</a:t>
            </a:r>
          </a:p>
          <a:p>
            <a:pPr lvl="1"/>
            <a:r>
              <a:rPr lang="en-GB" dirty="0" smtClean="0"/>
              <a:t>Use folders for ease of use</a:t>
            </a:r>
          </a:p>
          <a:p>
            <a:pPr lvl="1"/>
            <a:r>
              <a:rPr lang="en-GB" dirty="0" smtClean="0"/>
              <a:t>Turn off </a:t>
            </a:r>
            <a:r>
              <a:rPr lang="en-GB" dirty="0" err="1" smtClean="0"/>
              <a:t>NTFS</a:t>
            </a:r>
            <a:r>
              <a:rPr lang="en-GB" dirty="0" smtClean="0"/>
              <a:t> checks on non </a:t>
            </a:r>
            <a:r>
              <a:rPr lang="en-GB" dirty="0" err="1" smtClean="0"/>
              <a:t>NTFS</a:t>
            </a:r>
            <a:r>
              <a:rPr lang="en-GB" dirty="0" smtClean="0"/>
              <a:t> shares</a:t>
            </a:r>
          </a:p>
          <a:p>
            <a:pPr lvl="1"/>
            <a:r>
              <a:rPr lang="en-GB" dirty="0" smtClean="0"/>
              <a:t>Use </a:t>
            </a:r>
            <a:r>
              <a:rPr lang="en-GB" dirty="0" err="1" smtClean="0"/>
              <a:t>SHA</a:t>
            </a:r>
            <a:r>
              <a:rPr lang="en-GB" dirty="0" smtClean="0"/>
              <a:t> #1 Signature checks on non </a:t>
            </a:r>
            <a:r>
              <a:rPr lang="en-GB" dirty="0" err="1" smtClean="0"/>
              <a:t>NTFS</a:t>
            </a:r>
            <a:r>
              <a:rPr lang="en-GB" dirty="0" smtClean="0"/>
              <a:t> drives</a:t>
            </a:r>
          </a:p>
          <a:p>
            <a:r>
              <a:rPr lang="en-GB" dirty="0" smtClean="0"/>
              <a:t>Ignore restrictions during logon to allow logon scripts to run</a:t>
            </a:r>
          </a:p>
          <a:p>
            <a:r>
              <a:rPr lang="en-GB" dirty="0" smtClean="0"/>
              <a:t>Use Passive mode for a week trail</a:t>
            </a:r>
            <a:br>
              <a:rPr lang="en-GB" dirty="0" smtClean="0"/>
            </a:br>
            <a:endParaRPr lang="en-GB" dirty="0" smtClean="0"/>
          </a:p>
          <a:p>
            <a:r>
              <a:rPr lang="en-GB" dirty="0" smtClean="0"/>
              <a:t>Use the AM Rules analyser to find out why </a:t>
            </a:r>
            <a:r>
              <a:rPr lang="en-GB" dirty="0" err="1" smtClean="0"/>
              <a:t>execuatables</a:t>
            </a:r>
            <a:r>
              <a:rPr lang="en-GB" dirty="0" smtClean="0"/>
              <a:t> are allowed / blocked.</a:t>
            </a:r>
            <a:endParaRPr lang="en-GB"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Application Manager – </a:t>
            </a:r>
            <a:r>
              <a:rPr lang="en-GB" dirty="0" err="1" smtClean="0"/>
              <a:t>ANAC</a:t>
            </a:r>
            <a:endParaRPr lang="en-GB" dirty="0" smtClean="0"/>
          </a:p>
          <a:p>
            <a:r>
              <a:rPr lang="en-GB" dirty="0" smtClean="0"/>
              <a:t>Application Network Access Control</a:t>
            </a:r>
            <a:endParaRPr lang="en-GB"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a:t>
            </a:r>
            <a:r>
              <a:rPr lang="en-GB" dirty="0" smtClean="0"/>
              <a:t>pplication </a:t>
            </a:r>
            <a:r>
              <a:rPr lang="en-GB" b="1" u="sng" dirty="0" smtClean="0"/>
              <a:t>N</a:t>
            </a:r>
            <a:r>
              <a:rPr lang="en-GB" dirty="0" smtClean="0"/>
              <a:t>etwork </a:t>
            </a:r>
            <a:r>
              <a:rPr lang="en-GB" b="1" u="sng" dirty="0" smtClean="0"/>
              <a:t>A</a:t>
            </a:r>
            <a:r>
              <a:rPr lang="en-GB" dirty="0" smtClean="0"/>
              <a:t>ccess </a:t>
            </a:r>
            <a:r>
              <a:rPr lang="en-GB" b="1" u="sng" dirty="0" smtClean="0"/>
              <a:t>C</a:t>
            </a:r>
            <a:r>
              <a:rPr lang="en-GB" dirty="0" smtClean="0"/>
              <a:t>ontrol</a:t>
            </a:r>
            <a:endParaRPr lang="en-GB" dirty="0"/>
          </a:p>
        </p:txBody>
      </p:sp>
      <p:sp>
        <p:nvSpPr>
          <p:cNvPr id="3" name="Content Placeholder 2"/>
          <p:cNvSpPr>
            <a:spLocks noGrp="1"/>
          </p:cNvSpPr>
          <p:nvPr>
            <p:ph idx="1"/>
          </p:nvPr>
        </p:nvSpPr>
        <p:spPr>
          <a:xfrm>
            <a:off x="457200" y="1276350"/>
            <a:ext cx="8229600" cy="4849813"/>
          </a:xfrm>
        </p:spPr>
        <p:txBody>
          <a:bodyPr/>
          <a:lstStyle/>
          <a:p>
            <a:r>
              <a:rPr lang="en-GB" dirty="0" smtClean="0"/>
              <a:t>What is ANAC?</a:t>
            </a:r>
          </a:p>
          <a:p>
            <a:pPr lvl="1"/>
            <a:r>
              <a:rPr lang="en-GB" sz="1600" dirty="0" smtClean="0"/>
              <a:t>The ability to control the Network access of a User, Group, Device or on the outcome of a script.</a:t>
            </a:r>
          </a:p>
          <a:p>
            <a:r>
              <a:rPr lang="en-GB" dirty="0" smtClean="0"/>
              <a:t>What can it control?</a:t>
            </a:r>
          </a:p>
          <a:p>
            <a:pPr lvl="1"/>
            <a:r>
              <a:rPr lang="en-GB" sz="1600" dirty="0" smtClean="0"/>
              <a:t>99% of items that use the Winsock layer</a:t>
            </a:r>
          </a:p>
          <a:p>
            <a:pPr lvl="2"/>
            <a:r>
              <a:rPr lang="en-GB" sz="1400" dirty="0" smtClean="0"/>
              <a:t>Access to Servers by name or by their IP address</a:t>
            </a:r>
          </a:p>
          <a:p>
            <a:pPr lvl="2"/>
            <a:r>
              <a:rPr lang="en-GB" sz="1400" dirty="0" smtClean="0"/>
              <a:t>Access to ports</a:t>
            </a:r>
          </a:p>
          <a:p>
            <a:pPr lvl="2"/>
            <a:r>
              <a:rPr lang="en-GB" sz="1400" dirty="0" smtClean="0"/>
              <a:t>Access to </a:t>
            </a:r>
            <a:r>
              <a:rPr lang="en-GB" sz="1400" dirty="0" err="1" smtClean="0"/>
              <a:t>urls</a:t>
            </a:r>
            <a:r>
              <a:rPr lang="en-GB" sz="1400" dirty="0" smtClean="0"/>
              <a:t> (Designed for internal </a:t>
            </a:r>
            <a:r>
              <a:rPr lang="en-GB" sz="1400" dirty="0" err="1" smtClean="0"/>
              <a:t>urls</a:t>
            </a:r>
            <a:r>
              <a:rPr lang="en-GB" sz="1400" dirty="0" smtClean="0"/>
              <a:t> only)</a:t>
            </a:r>
          </a:p>
          <a:p>
            <a:pPr lvl="2"/>
            <a:r>
              <a:rPr lang="en-GB" sz="1400" dirty="0" smtClean="0"/>
              <a:t>Combinations of Host name/IP &amp; port</a:t>
            </a:r>
          </a:p>
          <a:p>
            <a:r>
              <a:rPr lang="en-GB" dirty="0" smtClean="0"/>
              <a:t>What can’t it control?</a:t>
            </a:r>
          </a:p>
          <a:p>
            <a:pPr lvl="1"/>
            <a:r>
              <a:rPr lang="en-GB" sz="1600" dirty="0" smtClean="0"/>
              <a:t>Items that create their own packets (cmd.exe ping command)</a:t>
            </a:r>
          </a:p>
          <a:p>
            <a:pPr lvl="1"/>
            <a:r>
              <a:rPr lang="en-GB" sz="1600" dirty="0" smtClean="0"/>
              <a:t>Items that operate at a lower level than the </a:t>
            </a:r>
            <a:r>
              <a:rPr lang="en-GB" sz="1600" dirty="0" err="1" smtClean="0"/>
              <a:t>winsock</a:t>
            </a:r>
            <a:r>
              <a:rPr lang="en-GB" sz="1600" dirty="0" smtClean="0"/>
              <a:t> layer</a:t>
            </a:r>
          </a:p>
          <a:p>
            <a:pPr lvl="1"/>
            <a:r>
              <a:rPr lang="en-GB" sz="1600" dirty="0" smtClean="0"/>
              <a:t>Drivers that access Network traffic</a:t>
            </a:r>
          </a:p>
          <a:p>
            <a:pPr lvl="1"/>
            <a:r>
              <a:rPr lang="en-GB" sz="1600" dirty="0" smtClean="0"/>
              <a:t>SVC host and AM components are exempt from control among others</a:t>
            </a:r>
          </a:p>
          <a:p>
            <a:pPr lvl="1"/>
            <a:r>
              <a:rPr lang="en-GB" sz="1600" dirty="0" smtClean="0"/>
              <a:t>Outlook </a:t>
            </a:r>
            <a:r>
              <a:rPr lang="en-GB" sz="1600" dirty="0" err="1" smtClean="0"/>
              <a:t>comms</a:t>
            </a:r>
            <a:r>
              <a:rPr lang="en-GB" sz="1600" dirty="0" smtClean="0"/>
              <a:t> to exchange</a:t>
            </a:r>
          </a:p>
          <a:p>
            <a:endParaRPr lang="en-GB" dirty="0" smtClean="0"/>
          </a:p>
          <a:p>
            <a:endParaRPr lang="en-GB" dirty="0" smtClean="0"/>
          </a:p>
        </p:txBody>
      </p:sp>
      <p:sp>
        <p:nvSpPr>
          <p:cNvPr id="4" name="TextBox 3"/>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360363" y="4270375"/>
            <a:ext cx="5735637" cy="1328738"/>
          </a:xfrm>
          <a:prstGeom prst="roundRect">
            <a:avLst>
              <a:gd name="adj" fmla="val 102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1" name="Rounded Rectangle 40"/>
          <p:cNvSpPr/>
          <p:nvPr/>
        </p:nvSpPr>
        <p:spPr bwMode="auto">
          <a:xfrm>
            <a:off x="360363" y="2720975"/>
            <a:ext cx="5735637" cy="1328738"/>
          </a:xfrm>
          <a:prstGeom prst="roundRect">
            <a:avLst>
              <a:gd name="adj" fmla="val 102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Rounded Rectangle 37"/>
          <p:cNvSpPr/>
          <p:nvPr/>
        </p:nvSpPr>
        <p:spPr bwMode="auto">
          <a:xfrm>
            <a:off x="347663" y="1222375"/>
            <a:ext cx="5735637" cy="1328738"/>
          </a:xfrm>
          <a:prstGeom prst="roundRect">
            <a:avLst>
              <a:gd name="adj" fmla="val 10267"/>
            </a:avLst>
          </a:prstGeom>
          <a:gradFill flip="none" rotWithShape="1">
            <a:gsLst>
              <a:gs pos="0">
                <a:srgbClr val="008BFE">
                  <a:tint val="66000"/>
                  <a:satMod val="160000"/>
                </a:srgbClr>
              </a:gs>
              <a:gs pos="50000">
                <a:srgbClr val="008BFE">
                  <a:tint val="44500"/>
                  <a:satMod val="160000"/>
                </a:srgbClr>
              </a:gs>
              <a:gs pos="100000">
                <a:srgbClr val="008BFE">
                  <a:tint val="23500"/>
                  <a:satMod val="160000"/>
                </a:srgbClr>
              </a:gs>
            </a:gsLst>
            <a:lin ang="5400000" scaled="1"/>
            <a:tileRect/>
          </a:gradFill>
          <a:ln w="6350">
            <a:solidFill>
              <a:srgbClr val="C7D1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 name="Content Placeholder 2"/>
          <p:cNvSpPr txBox="1">
            <a:spLocks/>
          </p:cNvSpPr>
          <p:nvPr/>
        </p:nvSpPr>
        <p:spPr bwMode="auto">
          <a:xfrm>
            <a:off x="315567" y="4294030"/>
            <a:ext cx="5954603" cy="1251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2000" b="0" i="0" u="none" strike="noStrike" kern="1200" cap="none" spc="0" normalizeH="0" baseline="0" noProof="0" dirty="0" smtClean="0">
                <a:ln>
                  <a:noFill/>
                </a:ln>
                <a:solidFill>
                  <a:srgbClr val="404040"/>
                </a:solidFill>
                <a:effectLst/>
                <a:uLnTx/>
                <a:uFillTx/>
                <a:latin typeface="Trebuchet MS" pitchFamily="-107" charset="0"/>
                <a:ea typeface="+mn-ea"/>
                <a:cs typeface="+mn-cs"/>
              </a:rPr>
              <a:t>System Resource Management</a:t>
            </a: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More users </a:t>
            </a:r>
            <a:r>
              <a:rPr lang="en-GB" sz="1600" noProof="0" dirty="0" smtClean="0">
                <a:solidFill>
                  <a:srgbClr val="404040"/>
                </a:solidFill>
                <a:latin typeface="Trebuchet MS" pitchFamily="-107" charset="0"/>
                <a:cs typeface="+mn-cs"/>
              </a:rPr>
              <a:t>per server</a:t>
            </a: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 / server consolidation</a:t>
            </a: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Improved quality</a:t>
            </a:r>
            <a:r>
              <a:rPr kumimoji="0" lang="en-GB" sz="1600" b="0" i="0" u="none" strike="noStrike" kern="1200" cap="none" spc="0" normalizeH="0" noProof="0" dirty="0" smtClean="0">
                <a:ln>
                  <a:noFill/>
                </a:ln>
                <a:solidFill>
                  <a:srgbClr val="404040"/>
                </a:solidFill>
                <a:effectLst/>
                <a:uLnTx/>
                <a:uFillTx/>
                <a:latin typeface="Trebuchet MS" pitchFamily="-107" charset="0"/>
                <a:ea typeface="+mn-ea"/>
                <a:cs typeface="+mn-cs"/>
              </a:rPr>
              <a:t> of service </a:t>
            </a: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 prevent server lockups</a:t>
            </a: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Extend hardware lifecycle</a:t>
            </a:r>
            <a:r>
              <a:rPr kumimoji="0" lang="en-GB" sz="1800" b="0" i="0" u="none" strike="noStrike" kern="1200" cap="none" spc="0" normalizeH="0" baseline="0" noProof="0" dirty="0" smtClean="0">
                <a:ln>
                  <a:noFill/>
                </a:ln>
                <a:solidFill>
                  <a:srgbClr val="404040"/>
                </a:solidFill>
                <a:effectLst/>
                <a:uLnTx/>
                <a:uFillTx/>
                <a:latin typeface="Trebuchet MS" pitchFamily="-107" charset="0"/>
                <a:ea typeface="+mn-ea"/>
                <a:cs typeface="+mn-cs"/>
              </a:rPr>
              <a:t/>
            </a:r>
            <a:br>
              <a:rPr kumimoji="0" lang="en-GB" sz="1800" b="0" i="0" u="none" strike="noStrike" kern="1200" cap="none" spc="0" normalizeH="0" baseline="0" noProof="0" dirty="0" smtClean="0">
                <a:ln>
                  <a:noFill/>
                </a:ln>
                <a:solidFill>
                  <a:srgbClr val="404040"/>
                </a:solidFill>
                <a:effectLst/>
                <a:uLnTx/>
                <a:uFillTx/>
                <a:latin typeface="Trebuchet MS" pitchFamily="-107" charset="0"/>
                <a:ea typeface="+mn-ea"/>
                <a:cs typeface="+mn-cs"/>
              </a:rPr>
            </a:br>
            <a:endPar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endParaRPr>
          </a:p>
        </p:txBody>
      </p:sp>
      <p:sp>
        <p:nvSpPr>
          <p:cNvPr id="31" name="Content Placeholder 2"/>
          <p:cNvSpPr>
            <a:spLocks noGrp="1"/>
          </p:cNvSpPr>
          <p:nvPr>
            <p:ph idx="1"/>
          </p:nvPr>
        </p:nvSpPr>
        <p:spPr>
          <a:xfrm>
            <a:off x="321664" y="1264319"/>
            <a:ext cx="5927606" cy="1271617"/>
          </a:xfrm>
        </p:spPr>
        <p:txBody>
          <a:bodyPr/>
          <a:lstStyle/>
          <a:p>
            <a:r>
              <a:rPr lang="en-GB" sz="2000" dirty="0" smtClean="0">
                <a:latin typeface="Trebuchet MS" pitchFamily="-107" charset="0"/>
              </a:rPr>
              <a:t>Personalization and Policy Management</a:t>
            </a:r>
          </a:p>
          <a:p>
            <a:pPr lvl="1"/>
            <a:r>
              <a:rPr lang="en-GB" sz="1600" dirty="0" smtClean="0">
                <a:latin typeface="Trebuchet MS" pitchFamily="-107" charset="0"/>
              </a:rPr>
              <a:t>Faster user logon times</a:t>
            </a:r>
          </a:p>
          <a:p>
            <a:pPr lvl="1"/>
            <a:r>
              <a:rPr lang="en-GB" sz="1600" dirty="0" smtClean="0">
                <a:latin typeface="Trebuchet MS" pitchFamily="-107" charset="0"/>
              </a:rPr>
              <a:t>Reduce profile corruption &amp; support call remediation</a:t>
            </a:r>
          </a:p>
          <a:p>
            <a:pPr lvl="1"/>
            <a:r>
              <a:rPr lang="en-GB" sz="1600" dirty="0" smtClean="0">
                <a:latin typeface="Trebuchet MS" pitchFamily="-107" charset="0"/>
              </a:rPr>
              <a:t>Replacement of complex logon scripts</a:t>
            </a:r>
          </a:p>
        </p:txBody>
      </p:sp>
      <p:sp>
        <p:nvSpPr>
          <p:cNvPr id="35" name="Content Placeholder 2"/>
          <p:cNvSpPr txBox="1">
            <a:spLocks/>
          </p:cNvSpPr>
          <p:nvPr/>
        </p:nvSpPr>
        <p:spPr bwMode="auto">
          <a:xfrm>
            <a:off x="321664" y="2720345"/>
            <a:ext cx="5927606" cy="1381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2000" b="0" i="0" u="none" strike="noStrike" kern="1200" cap="none" spc="0" normalizeH="0" baseline="0" noProof="0" dirty="0" smtClean="0">
                <a:ln>
                  <a:noFill/>
                </a:ln>
                <a:solidFill>
                  <a:srgbClr val="404040"/>
                </a:solidFill>
                <a:effectLst/>
                <a:uLnTx/>
                <a:uFillTx/>
                <a:latin typeface="Trebuchet MS" pitchFamily="-107" charset="0"/>
                <a:ea typeface="+mn-ea"/>
                <a:cs typeface="+mn-cs"/>
              </a:rPr>
              <a:t>Application Entitlement</a:t>
            </a: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noProof="0" dirty="0" smtClean="0">
                <a:ln>
                  <a:noFill/>
                </a:ln>
                <a:solidFill>
                  <a:srgbClr val="404040"/>
                </a:solidFill>
                <a:effectLst/>
                <a:uLnTx/>
                <a:uFillTx/>
                <a:latin typeface="Trebuchet MS" pitchFamily="-107" charset="0"/>
                <a:ea typeface="+mn-ea"/>
                <a:cs typeface="+mn-cs"/>
              </a:rPr>
              <a:t>Deny unauthorised executables</a:t>
            </a:r>
            <a:endPar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Control authorised application usage</a:t>
            </a:r>
          </a:p>
          <a:p>
            <a:pPr marL="742950" marR="0" lvl="1" indent="-285750" algn="l" defTabSz="914400" rtl="0" eaLnBrk="0" fontAlgn="base" latinLnBrk="0" hangingPunct="0">
              <a:lnSpc>
                <a:spcPct val="100000"/>
              </a:lnSpc>
              <a:spcBef>
                <a:spcPct val="20000"/>
              </a:spcBef>
              <a:spcAft>
                <a:spcPct val="0"/>
              </a:spcAft>
              <a:buClr>
                <a:srgbClr val="0072CF"/>
              </a:buClr>
              <a:buSzPct val="90000"/>
              <a:buFont typeface="Arial" charset="0"/>
              <a:buChar char="•"/>
              <a:tabLst/>
              <a:defRPr/>
            </a:pPr>
            <a:r>
              <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rPr>
              <a:t>Reduce Microsoft application</a:t>
            </a:r>
            <a:r>
              <a:rPr kumimoji="0" lang="en-GB" sz="1600" b="0" i="0" u="none" strike="noStrike" kern="1200" cap="none" spc="0" normalizeH="0" noProof="0" dirty="0" smtClean="0">
                <a:ln>
                  <a:noFill/>
                </a:ln>
                <a:solidFill>
                  <a:srgbClr val="404040"/>
                </a:solidFill>
                <a:effectLst/>
                <a:uLnTx/>
                <a:uFillTx/>
                <a:latin typeface="Trebuchet MS" pitchFamily="-107" charset="0"/>
                <a:ea typeface="+mn-ea"/>
                <a:cs typeface="+mn-cs"/>
              </a:rPr>
              <a:t> licence requirements</a:t>
            </a:r>
            <a:endParaRPr kumimoji="0" lang="en-GB" sz="1600" b="0" i="0" u="none" strike="noStrike" kern="1200" cap="none" spc="0" normalizeH="0" baseline="0" noProof="0" dirty="0" smtClean="0">
              <a:ln>
                <a:noFill/>
              </a:ln>
              <a:solidFill>
                <a:srgbClr val="404040"/>
              </a:solidFill>
              <a:effectLst/>
              <a:uLnTx/>
              <a:uFillTx/>
              <a:latin typeface="Trebuchet MS" pitchFamily="-107" charset="0"/>
              <a:ea typeface="+mn-ea"/>
              <a:cs typeface="+mn-cs"/>
            </a:endParaRPr>
          </a:p>
        </p:txBody>
      </p:sp>
      <p:pic>
        <p:nvPicPr>
          <p:cNvPr id="32" name="Picture 23" descr="pm"/>
          <p:cNvPicPr>
            <a:picLocks noChangeAspect="1" noChangeArrowheads="1"/>
          </p:cNvPicPr>
          <p:nvPr/>
        </p:nvPicPr>
        <p:blipFill>
          <a:blip r:embed="rId3" cstate="print"/>
          <a:srcRect/>
          <a:stretch>
            <a:fillRect/>
          </a:stretch>
        </p:blipFill>
        <p:spPr bwMode="auto">
          <a:xfrm>
            <a:off x="6145610" y="4625202"/>
            <a:ext cx="2597150" cy="585787"/>
          </a:xfrm>
          <a:prstGeom prst="rect">
            <a:avLst/>
          </a:prstGeom>
          <a:noFill/>
          <a:ln w="9525">
            <a:noFill/>
            <a:miter lim="800000"/>
            <a:headEnd/>
            <a:tailEnd/>
          </a:ln>
        </p:spPr>
      </p:pic>
      <p:sp>
        <p:nvSpPr>
          <p:cNvPr id="33" name="Title 1"/>
          <p:cNvSpPr txBox="1">
            <a:spLocks/>
          </p:cNvSpPr>
          <p:nvPr/>
        </p:nvSpPr>
        <p:spPr bwMode="auto">
          <a:xfrm>
            <a:off x="403225" y="373626"/>
            <a:ext cx="8740775" cy="620713"/>
          </a:xfrm>
          <a:prstGeom prst="rect">
            <a:avLst/>
          </a:prstGeom>
          <a:noFill/>
          <a:ln w="9525">
            <a:noFill/>
            <a:miter lim="800000"/>
            <a:headEnd/>
            <a:tailEnd/>
          </a:ln>
        </p:spPr>
        <p:txBody>
          <a:bodyPr anchor="ctr"/>
          <a:lstStyle/>
          <a:p>
            <a:pPr eaLnBrk="0" hangingPunct="0">
              <a:defRPr/>
            </a:pPr>
            <a:r>
              <a:rPr lang="en-GB" sz="2400" dirty="0" smtClean="0">
                <a:solidFill>
                  <a:srgbClr val="0072CF"/>
                </a:solidFill>
                <a:latin typeface="Trebuchet MS" pitchFamily="34" charset="0"/>
                <a:ea typeface="+mj-ea"/>
                <a:cs typeface="+mj-cs"/>
              </a:rPr>
              <a:t>A complete solution</a:t>
            </a:r>
            <a:endParaRPr lang="en-GB" sz="2400" dirty="0">
              <a:solidFill>
                <a:srgbClr val="0072CF"/>
              </a:solidFill>
              <a:latin typeface="Trebuchet MS" pitchFamily="34" charset="0"/>
              <a:ea typeface="+mj-ea"/>
              <a:cs typeface="+mj-cs"/>
            </a:endParaRPr>
          </a:p>
        </p:txBody>
      </p:sp>
      <p:pic>
        <p:nvPicPr>
          <p:cNvPr id="36" name="Picture 37" descr="em"/>
          <p:cNvPicPr>
            <a:picLocks noChangeAspect="1" noChangeArrowheads="1"/>
          </p:cNvPicPr>
          <p:nvPr/>
        </p:nvPicPr>
        <p:blipFill>
          <a:blip r:embed="rId4" cstate="print"/>
          <a:srcRect/>
          <a:stretch>
            <a:fillRect/>
          </a:stretch>
        </p:blipFill>
        <p:spPr bwMode="auto">
          <a:xfrm>
            <a:off x="6140841" y="1606296"/>
            <a:ext cx="2597150" cy="584200"/>
          </a:xfrm>
          <a:prstGeom prst="rect">
            <a:avLst/>
          </a:prstGeom>
          <a:noFill/>
          <a:ln w="9525">
            <a:noFill/>
            <a:miter lim="800000"/>
            <a:headEnd/>
            <a:tailEnd/>
          </a:ln>
        </p:spPr>
      </p:pic>
      <p:pic>
        <p:nvPicPr>
          <p:cNvPr id="39" name="Picture 23" descr="am"/>
          <p:cNvPicPr>
            <a:picLocks noChangeAspect="1" noChangeArrowheads="1"/>
          </p:cNvPicPr>
          <p:nvPr/>
        </p:nvPicPr>
        <p:blipFill>
          <a:blip r:embed="rId5" cstate="print"/>
          <a:srcRect/>
          <a:stretch>
            <a:fillRect/>
          </a:stretch>
        </p:blipFill>
        <p:spPr bwMode="auto">
          <a:xfrm>
            <a:off x="6145610" y="3106975"/>
            <a:ext cx="2624138" cy="590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fade">
                                      <p:cBhvr>
                                        <p:cTn id="17" dur="1000"/>
                                        <p:tgtEl>
                                          <p:spTgt spid="31">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Effect transition="in" filter="fade">
                                      <p:cBhvr>
                                        <p:cTn id="21" dur="1000"/>
                                        <p:tgtEl>
                                          <p:spTgt spid="31">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animEffect transition="in" filter="fade">
                                      <p:cBhvr>
                                        <p:cTn id="25" dur="1000"/>
                                        <p:tgtEl>
                                          <p:spTgt spid="3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fade">
                                      <p:cBhvr>
                                        <p:cTn id="30" dur="1000"/>
                                        <p:tgtEl>
                                          <p:spTgt spid="3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animEffect transition="in" filter="fade">
                                      <p:cBhvr>
                                        <p:cTn id="40" dur="1000"/>
                                        <p:tgtEl>
                                          <p:spTgt spid="35">
                                            <p:txEl>
                                              <p:pRg st="1" end="1"/>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5">
                                            <p:txEl>
                                              <p:pRg st="2" end="2"/>
                                            </p:txEl>
                                          </p:spTgt>
                                        </p:tgtEl>
                                        <p:attrNameLst>
                                          <p:attrName>style.visibility</p:attrName>
                                        </p:attrNameLst>
                                      </p:cBhvr>
                                      <p:to>
                                        <p:strVal val="visible"/>
                                      </p:to>
                                    </p:set>
                                    <p:animEffect transition="in" filter="fade">
                                      <p:cBhvr>
                                        <p:cTn id="44" dur="1000"/>
                                        <p:tgtEl>
                                          <p:spTgt spid="35">
                                            <p:txEl>
                                              <p:pRg st="2" end="2"/>
                                            </p:txEl>
                                          </p:spTgt>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5">
                                            <p:txEl>
                                              <p:pRg st="3" end="3"/>
                                            </p:txEl>
                                          </p:spTgt>
                                        </p:tgtEl>
                                        <p:attrNameLst>
                                          <p:attrName>style.visibility</p:attrName>
                                        </p:attrNameLst>
                                      </p:cBhvr>
                                      <p:to>
                                        <p:strVal val="visible"/>
                                      </p:to>
                                    </p:set>
                                    <p:animEffect transition="in" filter="fade">
                                      <p:cBhvr>
                                        <p:cTn id="48" dur="1000"/>
                                        <p:tgtEl>
                                          <p:spTgt spid="3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fade">
                                      <p:cBhvr>
                                        <p:cTn id="53" dur="1000"/>
                                        <p:tgtEl>
                                          <p:spTgt spid="34">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4">
                                            <p:txEl>
                                              <p:pRg st="1" end="1"/>
                                            </p:txEl>
                                          </p:spTgt>
                                        </p:tgtEl>
                                        <p:attrNameLst>
                                          <p:attrName>style.visibility</p:attrName>
                                        </p:attrNameLst>
                                      </p:cBhvr>
                                      <p:to>
                                        <p:strVal val="visible"/>
                                      </p:to>
                                    </p:set>
                                    <p:animEffect transition="in" filter="fade">
                                      <p:cBhvr>
                                        <p:cTn id="63" dur="1000"/>
                                        <p:tgtEl>
                                          <p:spTgt spid="34">
                                            <p:txEl>
                                              <p:pRg st="1" end="1"/>
                                            </p:txEl>
                                          </p:spTgt>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34">
                                            <p:txEl>
                                              <p:pRg st="2" end="2"/>
                                            </p:txEl>
                                          </p:spTgt>
                                        </p:tgtEl>
                                        <p:attrNameLst>
                                          <p:attrName>style.visibility</p:attrName>
                                        </p:attrNameLst>
                                      </p:cBhvr>
                                      <p:to>
                                        <p:strVal val="visible"/>
                                      </p:to>
                                    </p:set>
                                    <p:animEffect transition="in" filter="fade">
                                      <p:cBhvr>
                                        <p:cTn id="67" dur="1000"/>
                                        <p:tgtEl>
                                          <p:spTgt spid="34">
                                            <p:txEl>
                                              <p:pRg st="2" end="2"/>
                                            </p:txEl>
                                          </p:spTgt>
                                        </p:tgtEl>
                                      </p:cBhvr>
                                    </p:animEffect>
                                  </p:childTnLst>
                                </p:cTn>
                              </p:par>
                            </p:childTnLst>
                          </p:cTn>
                        </p:par>
                        <p:par>
                          <p:cTn id="68" fill="hold">
                            <p:stCondLst>
                              <p:cond delay="3000"/>
                            </p:stCondLst>
                            <p:childTnLst>
                              <p:par>
                                <p:cTn id="69" presetID="10" presetClass="entr" presetSubtype="0" fill="hold" nodeType="afterEffect">
                                  <p:stCondLst>
                                    <p:cond delay="0"/>
                                  </p:stCondLst>
                                  <p:childTnLst>
                                    <p:set>
                                      <p:cBhvr>
                                        <p:cTn id="70" dur="1" fill="hold">
                                          <p:stCondLst>
                                            <p:cond delay="0"/>
                                          </p:stCondLst>
                                        </p:cTn>
                                        <p:tgtEl>
                                          <p:spTgt spid="34">
                                            <p:txEl>
                                              <p:pRg st="3" end="3"/>
                                            </p:txEl>
                                          </p:spTgt>
                                        </p:tgtEl>
                                        <p:attrNameLst>
                                          <p:attrName>style.visibility</p:attrName>
                                        </p:attrNameLst>
                                      </p:cBhvr>
                                      <p:to>
                                        <p:strVal val="visible"/>
                                      </p:to>
                                    </p:set>
                                    <p:animEffect transition="in" filter="fade">
                                      <p:cBhvr>
                                        <p:cTn id="71" dur="10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3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ANAC How it works</a:t>
            </a:r>
            <a:endParaRPr lang="en-GB" dirty="0"/>
          </a:p>
        </p:txBody>
      </p:sp>
      <p:sp>
        <p:nvSpPr>
          <p:cNvPr id="3" name="Content Placeholder 2"/>
          <p:cNvSpPr>
            <a:spLocks noGrp="1"/>
          </p:cNvSpPr>
          <p:nvPr>
            <p:ph idx="1"/>
          </p:nvPr>
        </p:nvSpPr>
        <p:spPr/>
        <p:txBody>
          <a:bodyPr/>
          <a:lstStyle/>
          <a:p>
            <a:r>
              <a:rPr lang="en-GB" dirty="0" smtClean="0"/>
              <a:t>Components</a:t>
            </a:r>
          </a:p>
          <a:p>
            <a:pPr lvl="1"/>
            <a:r>
              <a:rPr lang="en-GB" sz="1600" dirty="0" smtClean="0"/>
              <a:t>Hooking Mechanism</a:t>
            </a:r>
          </a:p>
          <a:p>
            <a:pPr lvl="1"/>
            <a:r>
              <a:rPr lang="en-GB" sz="1600" dirty="0" smtClean="0"/>
              <a:t>Redirection Engine</a:t>
            </a:r>
          </a:p>
          <a:p>
            <a:pPr lvl="1"/>
            <a:r>
              <a:rPr lang="en-GB" sz="1600" dirty="0" smtClean="0"/>
              <a:t>ANAC.dll</a:t>
            </a:r>
          </a:p>
          <a:p>
            <a:pPr lvl="1"/>
            <a:r>
              <a:rPr lang="en-GB" sz="1600" dirty="0" smtClean="0"/>
              <a:t>Mini filter driver</a:t>
            </a:r>
          </a:p>
          <a:p>
            <a:pPr lvl="1"/>
            <a:r>
              <a:rPr lang="en-GB" sz="1600" dirty="0" smtClean="0"/>
              <a:t>AM agent</a:t>
            </a:r>
          </a:p>
          <a:p>
            <a:r>
              <a:rPr lang="en-GB" dirty="0" smtClean="0"/>
              <a:t>What happens for URLS, IPs and host names</a:t>
            </a:r>
          </a:p>
          <a:p>
            <a:pPr lvl="1"/>
            <a:r>
              <a:rPr lang="en-GB" sz="1600" dirty="0" smtClean="0"/>
              <a:t>Our hook,  hooks in to applications when they start and injects our ANAC.dll</a:t>
            </a:r>
          </a:p>
          <a:p>
            <a:pPr lvl="1"/>
            <a:r>
              <a:rPr lang="en-GB" sz="1600" dirty="0" smtClean="0"/>
              <a:t>When the application tries to access the network we re-direct to our AM agent. To allow or deny access to the Network location</a:t>
            </a:r>
            <a:endParaRPr lang="en-GB" dirty="0" smtClean="0"/>
          </a:p>
          <a:p>
            <a:pPr lvl="1"/>
            <a:endParaRPr lang="en-GB" sz="1600" dirty="0" smtClean="0"/>
          </a:p>
          <a:p>
            <a:endParaRPr lang="en-GB" dirty="0" smtClean="0"/>
          </a:p>
        </p:txBody>
      </p:sp>
      <p:sp>
        <p:nvSpPr>
          <p:cNvPr id="4" name="TextBox 3"/>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Why use ANAC?</a:t>
            </a:r>
            <a:endParaRPr lang="en-GB" dirty="0"/>
          </a:p>
        </p:txBody>
      </p:sp>
      <p:sp>
        <p:nvSpPr>
          <p:cNvPr id="21" name="Title 1"/>
          <p:cNvSpPr txBox="1">
            <a:spLocks/>
          </p:cNvSpPr>
          <p:nvPr/>
        </p:nvSpPr>
        <p:spPr bwMode="auto">
          <a:xfrm>
            <a:off x="457566" y="273538"/>
            <a:ext cx="8229600" cy="620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smtClean="0">
                <a:ln>
                  <a:noFill/>
                </a:ln>
                <a:solidFill>
                  <a:srgbClr val="0072CF"/>
                </a:solidFill>
                <a:effectLst/>
                <a:uLnTx/>
                <a:uFillTx/>
                <a:latin typeface="Trebuchet MS" pitchFamily="34" charset="0"/>
                <a:ea typeface="+mj-ea"/>
                <a:cs typeface="+mj-cs"/>
              </a:rPr>
              <a:t>To Control where</a:t>
            </a:r>
            <a:r>
              <a:rPr kumimoji="0" lang="en-GB" sz="2800" b="0" i="0" u="none" strike="noStrike" kern="1200" cap="none" spc="0" normalizeH="0" noProof="0" dirty="0" smtClean="0">
                <a:ln>
                  <a:noFill/>
                </a:ln>
                <a:solidFill>
                  <a:srgbClr val="0072CF"/>
                </a:solidFill>
                <a:effectLst/>
                <a:uLnTx/>
                <a:uFillTx/>
                <a:latin typeface="Trebuchet MS" pitchFamily="34" charset="0"/>
                <a:ea typeface="+mj-ea"/>
                <a:cs typeface="+mj-cs"/>
              </a:rPr>
              <a:t> a user can go if external</a:t>
            </a:r>
            <a:r>
              <a:rPr kumimoji="0" lang="en-GB" sz="2800" b="0" i="0" u="none" strike="noStrike" kern="1200" cap="none" spc="0" normalizeH="0" baseline="0" noProof="0" dirty="0" smtClean="0">
                <a:ln>
                  <a:noFill/>
                </a:ln>
                <a:solidFill>
                  <a:srgbClr val="0072CF"/>
                </a:solidFill>
                <a:effectLst/>
                <a:uLnTx/>
                <a:uFillTx/>
                <a:latin typeface="Trebuchet MS" pitchFamily="34" charset="0"/>
                <a:ea typeface="+mj-ea"/>
                <a:cs typeface="+mj-cs"/>
              </a:rPr>
              <a:t>?</a:t>
            </a:r>
            <a:endParaRPr kumimoji="0" lang="en-GB" sz="2800" b="0" i="0" u="none" strike="noStrike" kern="1200" cap="none" spc="0" normalizeH="0" baseline="0" noProof="0" dirty="0">
              <a:ln>
                <a:noFill/>
              </a:ln>
              <a:solidFill>
                <a:srgbClr val="0072CF"/>
              </a:solidFill>
              <a:effectLst/>
              <a:uLnTx/>
              <a:uFillTx/>
              <a:latin typeface="Trebuchet MS" pitchFamily="34" charset="0"/>
              <a:ea typeface="+mj-ea"/>
              <a:cs typeface="+mj-cs"/>
            </a:endParaRPr>
          </a:p>
        </p:txBody>
      </p:sp>
      <p:pic>
        <p:nvPicPr>
          <p:cNvPr id="13" name="Picture 4" descr="Large-Rack-Server-with-4-HD.gif"/>
          <p:cNvPicPr>
            <a:picLocks noChangeAspect="1"/>
          </p:cNvPicPr>
          <p:nvPr/>
        </p:nvPicPr>
        <p:blipFill>
          <a:blip r:embed="rId4" cstate="print"/>
          <a:srcRect/>
          <a:stretch>
            <a:fillRect/>
          </a:stretch>
        </p:blipFill>
        <p:spPr bwMode="auto">
          <a:xfrm>
            <a:off x="5223044" y="2711069"/>
            <a:ext cx="1345153" cy="1083921"/>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1471384" y="2906330"/>
          <a:ext cx="1800570" cy="948818"/>
        </p:xfrm>
        <a:graphic>
          <a:graphicData uri="http://schemas.openxmlformats.org/presentationml/2006/ole">
            <p:oleObj spid="_x0000_s92162" name="Visio" r:id="rId5" imgW="3851809" imgH="2987743" progId="">
              <p:embed/>
            </p:oleObj>
          </a:graphicData>
        </a:graphic>
      </p:graphicFrame>
      <p:pic>
        <p:nvPicPr>
          <p:cNvPr id="1027" name="Picture 3" descr="W:\For Documentation and Presentation Use\Diagrams\Firewall.gif"/>
          <p:cNvPicPr>
            <a:picLocks noChangeAspect="1" noChangeArrowheads="1"/>
          </p:cNvPicPr>
          <p:nvPr/>
        </p:nvPicPr>
        <p:blipFill>
          <a:blip r:embed="rId6" cstate="print"/>
          <a:srcRect/>
          <a:stretch>
            <a:fillRect/>
          </a:stretch>
        </p:blipFill>
        <p:spPr bwMode="auto">
          <a:xfrm>
            <a:off x="3734230" y="2965053"/>
            <a:ext cx="1061110" cy="742068"/>
          </a:xfrm>
          <a:prstGeom prst="rect">
            <a:avLst/>
          </a:prstGeom>
          <a:noFill/>
        </p:spPr>
      </p:pic>
      <p:pic>
        <p:nvPicPr>
          <p:cNvPr id="1028" name="Picture 4" descr="C:\Users\danielo\Desktop\Sage logo.jpg"/>
          <p:cNvPicPr>
            <a:picLocks noChangeAspect="1" noChangeArrowheads="1"/>
          </p:cNvPicPr>
          <p:nvPr/>
        </p:nvPicPr>
        <p:blipFill>
          <a:blip r:embed="rId7" cstate="print"/>
          <a:srcRect/>
          <a:stretch>
            <a:fillRect/>
          </a:stretch>
        </p:blipFill>
        <p:spPr bwMode="auto">
          <a:xfrm>
            <a:off x="7776594" y="1655328"/>
            <a:ext cx="762000" cy="762000"/>
          </a:xfrm>
          <a:prstGeom prst="rect">
            <a:avLst/>
          </a:prstGeom>
          <a:noFill/>
        </p:spPr>
      </p:pic>
      <p:pic>
        <p:nvPicPr>
          <p:cNvPr id="1029" name="Picture 5" descr="C:\Users\danielo\Desktop\sap_logo.gif"/>
          <p:cNvPicPr>
            <a:picLocks noChangeAspect="1" noChangeArrowheads="1"/>
          </p:cNvPicPr>
          <p:nvPr/>
        </p:nvPicPr>
        <p:blipFill>
          <a:blip r:embed="rId8" cstate="print"/>
          <a:srcRect/>
          <a:stretch>
            <a:fillRect/>
          </a:stretch>
        </p:blipFill>
        <p:spPr bwMode="auto">
          <a:xfrm>
            <a:off x="7737344" y="2818384"/>
            <a:ext cx="1116499" cy="606653"/>
          </a:xfrm>
          <a:prstGeom prst="rect">
            <a:avLst/>
          </a:prstGeom>
          <a:noFill/>
        </p:spPr>
      </p:pic>
      <p:pic>
        <p:nvPicPr>
          <p:cNvPr id="1030" name="Picture 6" descr="C:\Users\danielo\Desktop\ftp-logo.jpg"/>
          <p:cNvPicPr>
            <a:picLocks noChangeAspect="1" noChangeArrowheads="1"/>
          </p:cNvPicPr>
          <p:nvPr/>
        </p:nvPicPr>
        <p:blipFill>
          <a:blip r:embed="rId9" cstate="print"/>
          <a:srcRect/>
          <a:stretch>
            <a:fillRect/>
          </a:stretch>
        </p:blipFill>
        <p:spPr bwMode="auto">
          <a:xfrm>
            <a:off x="7587716" y="3963021"/>
            <a:ext cx="988821" cy="630603"/>
          </a:xfrm>
          <a:prstGeom prst="rect">
            <a:avLst/>
          </a:prstGeom>
          <a:noFill/>
        </p:spPr>
      </p:pic>
      <p:sp>
        <p:nvSpPr>
          <p:cNvPr id="14" name="Down Arrow 13"/>
          <p:cNvSpPr/>
          <p:nvPr/>
        </p:nvSpPr>
        <p:spPr>
          <a:xfrm rot="16200000">
            <a:off x="3370967" y="3131139"/>
            <a:ext cx="187200" cy="36341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6200000">
            <a:off x="1177307" y="3175273"/>
            <a:ext cx="187200" cy="36341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3645837">
            <a:off x="6868384" y="2511477"/>
            <a:ext cx="187200" cy="70703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6200000">
            <a:off x="6993575" y="2832120"/>
            <a:ext cx="187200" cy="70703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rot="18780000">
            <a:off x="6869833" y="3150233"/>
            <a:ext cx="187200" cy="70703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ross 25"/>
          <p:cNvSpPr/>
          <p:nvPr/>
        </p:nvSpPr>
        <p:spPr>
          <a:xfrm rot="2785214">
            <a:off x="7369200" y="3457798"/>
            <a:ext cx="1583092" cy="1615481"/>
          </a:xfrm>
          <a:prstGeom prst="plus">
            <a:avLst>
              <a:gd name="adj" fmla="val 3872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ross 26"/>
          <p:cNvSpPr/>
          <p:nvPr/>
        </p:nvSpPr>
        <p:spPr>
          <a:xfrm rot="2785214">
            <a:off x="7369620" y="1193931"/>
            <a:ext cx="1583092" cy="1615481"/>
          </a:xfrm>
          <a:prstGeom prst="plus">
            <a:avLst>
              <a:gd name="adj" fmla="val 3872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p:cNvSpPr/>
          <p:nvPr/>
        </p:nvSpPr>
        <p:spPr>
          <a:xfrm rot="16200000">
            <a:off x="4219042" y="2429651"/>
            <a:ext cx="187200" cy="176595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1922245" y="2948275"/>
            <a:ext cx="929721" cy="369332"/>
          </a:xfrm>
          <a:prstGeom prst="rect">
            <a:avLst/>
          </a:prstGeom>
          <a:noFill/>
        </p:spPr>
        <p:txBody>
          <a:bodyPr wrap="square" rtlCol="0">
            <a:spAutoFit/>
          </a:bodyPr>
          <a:lstStyle/>
          <a:p>
            <a:r>
              <a:rPr lang="en-GB" dirty="0" smtClean="0"/>
              <a:t>LAN</a:t>
            </a:r>
            <a:endParaRPr lang="en-GB" dirty="0"/>
          </a:p>
        </p:txBody>
      </p:sp>
      <p:sp>
        <p:nvSpPr>
          <p:cNvPr id="22" name="Down Arrow 21"/>
          <p:cNvSpPr/>
          <p:nvPr/>
        </p:nvSpPr>
        <p:spPr>
          <a:xfrm rot="16200000">
            <a:off x="4918103" y="3132320"/>
            <a:ext cx="187200" cy="36341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3" descr="Thin-Client &amp; Screen.gif"/>
          <p:cNvPicPr preferRelativeResize="0">
            <a:picLocks noChangeAspect="1"/>
          </p:cNvPicPr>
          <p:nvPr/>
        </p:nvPicPr>
        <p:blipFill>
          <a:blip r:embed="rId10" cstate="print"/>
          <a:srcRect/>
          <a:stretch>
            <a:fillRect/>
          </a:stretch>
        </p:blipFill>
        <p:spPr bwMode="auto">
          <a:xfrm>
            <a:off x="2531399" y="3021705"/>
            <a:ext cx="604321" cy="687231"/>
          </a:xfrm>
          <a:prstGeom prst="rect">
            <a:avLst/>
          </a:prstGeom>
          <a:noFill/>
          <a:ln w="12700">
            <a:noFill/>
            <a:miter lim="800000"/>
            <a:headEnd/>
            <a:tailEnd/>
          </a:ln>
        </p:spPr>
      </p:pic>
      <p:sp>
        <p:nvSpPr>
          <p:cNvPr id="24" name="TextBox 23"/>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xit" presetSubtype="0" fill="hold" grpId="0" nodeType="withEffect">
                                  <p:stCondLst>
                                    <p:cond delay="0"/>
                                  </p:stCondLst>
                                  <p:childTnLst>
                                    <p:animEffect transition="out" filter="fade">
                                      <p:cBhvr>
                                        <p:cTn id="12" dur="1000"/>
                                        <p:tgtEl>
                                          <p:spTgt spid="29"/>
                                        </p:tgtEl>
                                      </p:cBhvr>
                                    </p:animEffect>
                                    <p:set>
                                      <p:cBhvr>
                                        <p:cTn id="13" dur="1" fill="hold">
                                          <p:stCondLst>
                                            <p:cond delay="999"/>
                                          </p:stCondLst>
                                        </p:cTn>
                                        <p:tgtEl>
                                          <p:spTgt spid="2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childTnLst>
                                </p:cTn>
                              </p:par>
                              <p:par>
                                <p:cTn id="26" presetID="10" presetClass="exit" presetSubtype="0" fill="hold" grpId="0" nodeType="withEffect">
                                  <p:stCondLst>
                                    <p:cond delay="0"/>
                                  </p:stCondLst>
                                  <p:childTnLst>
                                    <p:animEffect transition="out" filter="fade">
                                      <p:cBhvr>
                                        <p:cTn id="27" dur="1000"/>
                                        <p:tgtEl>
                                          <p:spTgt spid="30"/>
                                        </p:tgtEl>
                                      </p:cBhvr>
                                    </p:animEffect>
                                    <p:set>
                                      <p:cBhvr>
                                        <p:cTn id="28" dur="1" fill="hold">
                                          <p:stCondLst>
                                            <p:cond delay="999"/>
                                          </p:stCondLst>
                                        </p:cTn>
                                        <p:tgtEl>
                                          <p:spTgt spid="30"/>
                                        </p:tgtEl>
                                        <p:attrNameLst>
                                          <p:attrName>style.visibility</p:attrName>
                                        </p:attrNameLst>
                                      </p:cBhvr>
                                      <p:to>
                                        <p:strVal val="hidden"/>
                                      </p:to>
                                    </p:set>
                                  </p:childTnLst>
                                </p:cTn>
                              </p:par>
                              <p:par>
                                <p:cTn id="29" presetID="35" presetClass="path" presetSubtype="0" accel="50000" decel="50000" fill="hold" nodeType="withEffect">
                                  <p:stCondLst>
                                    <p:cond delay="0"/>
                                  </p:stCondLst>
                                  <p:childTnLst>
                                    <p:animMotion origin="layout" path="M -4.44444E-6 3.33333E-6 L -0.22586 3.33333E-6 " pathEditMode="fixed" rAng="0" ptsTypes="AA">
                                      <p:cBhvr>
                                        <p:cTn id="30" dur="1000" fill="hold"/>
                                        <p:tgtEl>
                                          <p:spTgt spid="23"/>
                                        </p:tgtEl>
                                        <p:attrNameLst>
                                          <p:attrName>ppt_x</p:attrName>
                                          <p:attrName>ppt_y</p:attrName>
                                        </p:attrNameLst>
                                      </p:cBhvr>
                                      <p:rCtr x="-113" y="0"/>
                                    </p:animMotion>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14" grpId="0" animBg="1"/>
      <p:bldP spid="16" grpId="0" animBg="1"/>
      <p:bldP spid="26" grpId="0" animBg="1"/>
      <p:bldP spid="27" grpId="0" animBg="1"/>
      <p:bldP spid="29" grpId="0" animBg="1"/>
      <p:bldP spid="30" grpId="0"/>
      <p:bldP spid="2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74431" y="3767797"/>
            <a:ext cx="1690467" cy="2478257"/>
          </a:xfrm>
          <a:prstGeom prst="roundRect">
            <a:avLst/>
          </a:prstGeom>
          <a:solidFill>
            <a:schemeClr val="accent5">
              <a:lumMod val="60000"/>
              <a:lumOff val="40000"/>
              <a:alpha val="1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572086" y="1120726"/>
            <a:ext cx="1690467" cy="2478257"/>
          </a:xfrm>
          <a:prstGeom prst="roundRect">
            <a:avLst/>
          </a:prstGeom>
          <a:solidFill>
            <a:schemeClr val="accent5">
              <a:lumMod val="60000"/>
              <a:lumOff val="40000"/>
              <a:alpha val="1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ln>
            <a:noFill/>
          </a:ln>
        </p:spPr>
        <p:txBody>
          <a:bodyPr/>
          <a:lstStyle/>
          <a:p>
            <a:pPr lvl="0">
              <a:defRPr/>
            </a:pPr>
            <a:r>
              <a:rPr lang="en-GB" dirty="0" smtClean="0"/>
              <a:t>Role Based Network Access</a:t>
            </a:r>
            <a:endParaRPr lang="en-GB" dirty="0"/>
          </a:p>
        </p:txBody>
      </p:sp>
      <p:pic>
        <p:nvPicPr>
          <p:cNvPr id="1028" name="Picture 4" descr="C:\Users\danielo\Desktop\Sage logo.jpg"/>
          <p:cNvPicPr>
            <a:picLocks noChangeAspect="1" noChangeArrowheads="1"/>
          </p:cNvPicPr>
          <p:nvPr/>
        </p:nvPicPr>
        <p:blipFill>
          <a:blip r:embed="rId3" cstate="print"/>
          <a:srcRect/>
          <a:stretch>
            <a:fillRect/>
          </a:stretch>
        </p:blipFill>
        <p:spPr bwMode="auto">
          <a:xfrm>
            <a:off x="7100303" y="1790847"/>
            <a:ext cx="762000" cy="762000"/>
          </a:xfrm>
          <a:prstGeom prst="rect">
            <a:avLst/>
          </a:prstGeom>
          <a:noFill/>
        </p:spPr>
      </p:pic>
      <p:pic>
        <p:nvPicPr>
          <p:cNvPr id="1029" name="Picture 5" descr="C:\Users\danielo\Desktop\sap_logo.gif"/>
          <p:cNvPicPr>
            <a:picLocks noChangeAspect="1" noChangeArrowheads="1"/>
          </p:cNvPicPr>
          <p:nvPr/>
        </p:nvPicPr>
        <p:blipFill>
          <a:blip r:embed="rId4" cstate="print"/>
          <a:srcRect/>
          <a:stretch>
            <a:fillRect/>
          </a:stretch>
        </p:blipFill>
        <p:spPr bwMode="auto">
          <a:xfrm>
            <a:off x="7019316" y="3071349"/>
            <a:ext cx="1116499" cy="606653"/>
          </a:xfrm>
          <a:prstGeom prst="rect">
            <a:avLst/>
          </a:prstGeom>
          <a:noFill/>
        </p:spPr>
      </p:pic>
      <p:pic>
        <p:nvPicPr>
          <p:cNvPr id="1030" name="Picture 6" descr="C:\Users\danielo\Desktop\ftp-logo.jpg"/>
          <p:cNvPicPr>
            <a:picLocks noChangeAspect="1" noChangeArrowheads="1"/>
          </p:cNvPicPr>
          <p:nvPr/>
        </p:nvPicPr>
        <p:blipFill>
          <a:blip r:embed="rId5" cstate="print"/>
          <a:srcRect/>
          <a:stretch>
            <a:fillRect/>
          </a:stretch>
        </p:blipFill>
        <p:spPr bwMode="auto">
          <a:xfrm>
            <a:off x="7012301" y="4199208"/>
            <a:ext cx="988821" cy="630603"/>
          </a:xfrm>
          <a:prstGeom prst="rect">
            <a:avLst/>
          </a:prstGeom>
          <a:noFill/>
        </p:spPr>
      </p:pic>
      <p:sp>
        <p:nvSpPr>
          <p:cNvPr id="26" name="Cross 25"/>
          <p:cNvSpPr/>
          <p:nvPr/>
        </p:nvSpPr>
        <p:spPr>
          <a:xfrm rot="2785214">
            <a:off x="6701871" y="1370240"/>
            <a:ext cx="1583092" cy="1615481"/>
          </a:xfrm>
          <a:prstGeom prst="plus">
            <a:avLst>
              <a:gd name="adj" fmla="val 3872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ross 26"/>
          <p:cNvSpPr/>
          <p:nvPr/>
        </p:nvSpPr>
        <p:spPr>
          <a:xfrm rot="2785214">
            <a:off x="6701927" y="3728811"/>
            <a:ext cx="1583092" cy="1615481"/>
          </a:xfrm>
          <a:prstGeom prst="plus">
            <a:avLst>
              <a:gd name="adj" fmla="val 3872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p:cNvSpPr/>
          <p:nvPr/>
        </p:nvSpPr>
        <p:spPr>
          <a:xfrm rot="17867473">
            <a:off x="2784281" y="2106402"/>
            <a:ext cx="187200" cy="128694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35"/>
          <p:cNvGrpSpPr/>
          <p:nvPr/>
        </p:nvGrpSpPr>
        <p:grpSpPr>
          <a:xfrm>
            <a:off x="3479417" y="2538936"/>
            <a:ext cx="1622621" cy="1756056"/>
            <a:chOff x="3479417" y="2538936"/>
            <a:chExt cx="1622621" cy="1756056"/>
          </a:xfrm>
        </p:grpSpPr>
        <p:pic>
          <p:nvPicPr>
            <p:cNvPr id="23" name="Picture 5" descr="C:\Users\admin\Pictures\For Documentation and Presentation Use\Servers\_Medium-Rack-Server-with-2-.gif"/>
            <p:cNvPicPr>
              <a:picLocks noChangeAspect="1" noChangeArrowheads="1"/>
            </p:cNvPicPr>
            <p:nvPr/>
          </p:nvPicPr>
          <p:blipFill>
            <a:blip r:embed="rId6" cstate="print"/>
            <a:srcRect/>
            <a:stretch>
              <a:fillRect/>
            </a:stretch>
          </p:blipFill>
          <p:spPr bwMode="auto">
            <a:xfrm>
              <a:off x="3481200" y="3169455"/>
              <a:ext cx="1620838" cy="1125537"/>
            </a:xfrm>
            <a:prstGeom prst="rect">
              <a:avLst/>
            </a:prstGeom>
            <a:noFill/>
            <a:ln w="9525">
              <a:noFill/>
              <a:miter lim="800000"/>
              <a:headEnd/>
              <a:tailEnd/>
            </a:ln>
          </p:spPr>
        </p:pic>
        <p:pic>
          <p:nvPicPr>
            <p:cNvPr id="24" name="Picture 5" descr="C:\Users\admin\Pictures\For Documentation and Presentation Use\Servers\_Medium-Rack-Server-with-2-.gif"/>
            <p:cNvPicPr>
              <a:picLocks noChangeAspect="1" noChangeArrowheads="1"/>
            </p:cNvPicPr>
            <p:nvPr/>
          </p:nvPicPr>
          <p:blipFill>
            <a:blip r:embed="rId6" cstate="print"/>
            <a:srcRect/>
            <a:stretch>
              <a:fillRect/>
            </a:stretch>
          </p:blipFill>
          <p:spPr bwMode="auto">
            <a:xfrm>
              <a:off x="3481200" y="2962611"/>
              <a:ext cx="1619250" cy="1123950"/>
            </a:xfrm>
            <a:prstGeom prst="rect">
              <a:avLst/>
            </a:prstGeom>
            <a:noFill/>
            <a:ln w="9525">
              <a:noFill/>
              <a:miter lim="800000"/>
              <a:headEnd/>
              <a:tailEnd/>
            </a:ln>
          </p:spPr>
        </p:pic>
        <p:pic>
          <p:nvPicPr>
            <p:cNvPr id="25" name="Picture 5" descr="C:\Users\admin\Pictures\For Documentation and Presentation Use\Servers\_Medium-Rack-Server-with-2-.gif"/>
            <p:cNvPicPr>
              <a:picLocks noChangeAspect="1" noChangeArrowheads="1"/>
            </p:cNvPicPr>
            <p:nvPr/>
          </p:nvPicPr>
          <p:blipFill>
            <a:blip r:embed="rId6" cstate="print"/>
            <a:srcRect/>
            <a:stretch>
              <a:fillRect/>
            </a:stretch>
          </p:blipFill>
          <p:spPr bwMode="auto">
            <a:xfrm>
              <a:off x="3481200" y="2751897"/>
              <a:ext cx="1620838" cy="1125537"/>
            </a:xfrm>
            <a:prstGeom prst="rect">
              <a:avLst/>
            </a:prstGeom>
            <a:noFill/>
            <a:ln w="9525">
              <a:noFill/>
              <a:miter lim="800000"/>
              <a:headEnd/>
              <a:tailEnd/>
            </a:ln>
          </p:spPr>
        </p:pic>
        <p:pic>
          <p:nvPicPr>
            <p:cNvPr id="28" name="Picture 5" descr="C:\Users\admin\Pictures\For Documentation and Presentation Use\Servers\_Medium-Rack-Server-with-2-.gif"/>
            <p:cNvPicPr>
              <a:picLocks noChangeAspect="1" noChangeArrowheads="1"/>
            </p:cNvPicPr>
            <p:nvPr/>
          </p:nvPicPr>
          <p:blipFill>
            <a:blip r:embed="rId6" cstate="print"/>
            <a:srcRect/>
            <a:stretch>
              <a:fillRect/>
            </a:stretch>
          </p:blipFill>
          <p:spPr bwMode="auto">
            <a:xfrm>
              <a:off x="3479417" y="2538936"/>
              <a:ext cx="1619250" cy="1123950"/>
            </a:xfrm>
            <a:prstGeom prst="rect">
              <a:avLst/>
            </a:prstGeom>
            <a:noFill/>
            <a:ln w="9525">
              <a:noFill/>
              <a:miter lim="800000"/>
              <a:headEnd/>
              <a:tailEnd/>
            </a:ln>
          </p:spPr>
        </p:pic>
      </p:grpSp>
      <p:sp>
        <p:nvSpPr>
          <p:cNvPr id="31" name="Down Arrow 30"/>
          <p:cNvSpPr/>
          <p:nvPr/>
        </p:nvSpPr>
        <p:spPr>
          <a:xfrm rot="14520000">
            <a:off x="2779558" y="3567152"/>
            <a:ext cx="187200" cy="12888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own Arrow 32"/>
          <p:cNvSpPr/>
          <p:nvPr/>
        </p:nvSpPr>
        <p:spPr>
          <a:xfrm rot="14280000">
            <a:off x="5747037" y="2144187"/>
            <a:ext cx="187200" cy="14400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rot="16200000">
            <a:off x="5882876" y="2611219"/>
            <a:ext cx="187200" cy="14400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p:cNvSpPr/>
          <p:nvPr/>
        </p:nvSpPr>
        <p:spPr>
          <a:xfrm rot="18120000">
            <a:off x="5746204" y="3077716"/>
            <a:ext cx="187200" cy="14400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54"/>
          <p:cNvGrpSpPr/>
          <p:nvPr/>
        </p:nvGrpSpPr>
        <p:grpSpPr>
          <a:xfrm>
            <a:off x="701446" y="1135176"/>
            <a:ext cx="1342801" cy="2441808"/>
            <a:chOff x="701446" y="1135176"/>
            <a:chExt cx="1342801" cy="2441808"/>
          </a:xfrm>
        </p:grpSpPr>
        <p:grpSp>
          <p:nvGrpSpPr>
            <p:cNvPr id="5" name="Group 43"/>
            <p:cNvGrpSpPr/>
            <p:nvPr/>
          </p:nvGrpSpPr>
          <p:grpSpPr>
            <a:xfrm>
              <a:off x="701446" y="1135359"/>
              <a:ext cx="604321" cy="2441625"/>
              <a:chOff x="982800" y="1135359"/>
              <a:chExt cx="604321" cy="2441625"/>
            </a:xfrm>
          </p:grpSpPr>
          <p:pic>
            <p:nvPicPr>
              <p:cNvPr id="19" name="Picture 3" descr="Thin-Client &amp; Screen.gif"/>
              <p:cNvPicPr preferRelativeResize="0">
                <a:picLocks noChangeAspect="1"/>
              </p:cNvPicPr>
              <p:nvPr/>
            </p:nvPicPr>
            <p:blipFill>
              <a:blip r:embed="rId7" cstate="print"/>
              <a:srcRect/>
              <a:stretch>
                <a:fillRect/>
              </a:stretch>
            </p:blipFill>
            <p:spPr bwMode="auto">
              <a:xfrm>
                <a:off x="982800" y="1721181"/>
                <a:ext cx="604321" cy="687231"/>
              </a:xfrm>
              <a:prstGeom prst="rect">
                <a:avLst/>
              </a:prstGeom>
              <a:noFill/>
              <a:ln w="12700">
                <a:noFill/>
                <a:miter lim="800000"/>
                <a:headEnd/>
                <a:tailEnd/>
              </a:ln>
            </p:spPr>
          </p:pic>
          <p:pic>
            <p:nvPicPr>
              <p:cNvPr id="41" name="Picture 3" descr="Thin-Client &amp; Screen.gif"/>
              <p:cNvPicPr preferRelativeResize="0">
                <a:picLocks noChangeAspect="1"/>
              </p:cNvPicPr>
              <p:nvPr/>
            </p:nvPicPr>
            <p:blipFill>
              <a:blip r:embed="rId7" cstate="print"/>
              <a:srcRect/>
              <a:stretch>
                <a:fillRect/>
              </a:stretch>
            </p:blipFill>
            <p:spPr bwMode="auto">
              <a:xfrm>
                <a:off x="982800" y="1135359"/>
                <a:ext cx="604321" cy="687231"/>
              </a:xfrm>
              <a:prstGeom prst="rect">
                <a:avLst/>
              </a:prstGeom>
              <a:noFill/>
              <a:ln w="12700">
                <a:noFill/>
                <a:miter lim="800000"/>
                <a:headEnd/>
                <a:tailEnd/>
              </a:ln>
            </p:spPr>
          </p:pic>
          <p:pic>
            <p:nvPicPr>
              <p:cNvPr id="42" name="Picture 3" descr="Thin-Client &amp; Screen.gif"/>
              <p:cNvPicPr preferRelativeResize="0">
                <a:picLocks noChangeAspect="1"/>
              </p:cNvPicPr>
              <p:nvPr/>
            </p:nvPicPr>
            <p:blipFill>
              <a:blip r:embed="rId7" cstate="print"/>
              <a:srcRect/>
              <a:stretch>
                <a:fillRect/>
              </a:stretch>
            </p:blipFill>
            <p:spPr bwMode="auto">
              <a:xfrm>
                <a:off x="982800" y="2306017"/>
                <a:ext cx="604321" cy="687231"/>
              </a:xfrm>
              <a:prstGeom prst="rect">
                <a:avLst/>
              </a:prstGeom>
              <a:noFill/>
              <a:ln w="12700">
                <a:noFill/>
                <a:miter lim="800000"/>
                <a:headEnd/>
                <a:tailEnd/>
              </a:ln>
            </p:spPr>
          </p:pic>
          <p:pic>
            <p:nvPicPr>
              <p:cNvPr id="43" name="Picture 3" descr="Thin-Client &amp; Screen.gif"/>
              <p:cNvPicPr preferRelativeResize="0">
                <a:picLocks noChangeAspect="1"/>
              </p:cNvPicPr>
              <p:nvPr/>
            </p:nvPicPr>
            <p:blipFill>
              <a:blip r:embed="rId7" cstate="print"/>
              <a:srcRect/>
              <a:stretch>
                <a:fillRect/>
              </a:stretch>
            </p:blipFill>
            <p:spPr bwMode="auto">
              <a:xfrm>
                <a:off x="982800" y="2889753"/>
                <a:ext cx="604321" cy="687231"/>
              </a:xfrm>
              <a:prstGeom prst="rect">
                <a:avLst/>
              </a:prstGeom>
              <a:noFill/>
              <a:ln w="12700">
                <a:noFill/>
                <a:miter lim="800000"/>
                <a:headEnd/>
                <a:tailEnd/>
              </a:ln>
            </p:spPr>
          </p:pic>
        </p:grpSp>
        <p:grpSp>
          <p:nvGrpSpPr>
            <p:cNvPr id="6" name="Group 49"/>
            <p:cNvGrpSpPr/>
            <p:nvPr/>
          </p:nvGrpSpPr>
          <p:grpSpPr>
            <a:xfrm>
              <a:off x="1439926" y="1135176"/>
              <a:ext cx="604321" cy="2441625"/>
              <a:chOff x="982800" y="1135359"/>
              <a:chExt cx="604321" cy="2441625"/>
            </a:xfrm>
          </p:grpSpPr>
          <p:pic>
            <p:nvPicPr>
              <p:cNvPr id="51" name="Picture 3" descr="Thin-Client &amp; Screen.gif"/>
              <p:cNvPicPr preferRelativeResize="0">
                <a:picLocks noChangeAspect="1"/>
              </p:cNvPicPr>
              <p:nvPr/>
            </p:nvPicPr>
            <p:blipFill>
              <a:blip r:embed="rId7" cstate="print"/>
              <a:srcRect/>
              <a:stretch>
                <a:fillRect/>
              </a:stretch>
            </p:blipFill>
            <p:spPr bwMode="auto">
              <a:xfrm>
                <a:off x="982800" y="1721181"/>
                <a:ext cx="604321" cy="687231"/>
              </a:xfrm>
              <a:prstGeom prst="rect">
                <a:avLst/>
              </a:prstGeom>
              <a:noFill/>
              <a:ln w="12700">
                <a:noFill/>
                <a:miter lim="800000"/>
                <a:headEnd/>
                <a:tailEnd/>
              </a:ln>
            </p:spPr>
          </p:pic>
          <p:pic>
            <p:nvPicPr>
              <p:cNvPr id="52" name="Picture 3" descr="Thin-Client &amp; Screen.gif"/>
              <p:cNvPicPr preferRelativeResize="0">
                <a:picLocks noChangeAspect="1"/>
              </p:cNvPicPr>
              <p:nvPr/>
            </p:nvPicPr>
            <p:blipFill>
              <a:blip r:embed="rId7" cstate="print"/>
              <a:srcRect/>
              <a:stretch>
                <a:fillRect/>
              </a:stretch>
            </p:blipFill>
            <p:spPr bwMode="auto">
              <a:xfrm>
                <a:off x="982800" y="1135359"/>
                <a:ext cx="604321" cy="687231"/>
              </a:xfrm>
              <a:prstGeom prst="rect">
                <a:avLst/>
              </a:prstGeom>
              <a:noFill/>
              <a:ln w="12700">
                <a:noFill/>
                <a:miter lim="800000"/>
                <a:headEnd/>
                <a:tailEnd/>
              </a:ln>
            </p:spPr>
          </p:pic>
          <p:pic>
            <p:nvPicPr>
              <p:cNvPr id="53" name="Picture 3" descr="Thin-Client &amp; Screen.gif"/>
              <p:cNvPicPr preferRelativeResize="0">
                <a:picLocks noChangeAspect="1"/>
              </p:cNvPicPr>
              <p:nvPr/>
            </p:nvPicPr>
            <p:blipFill>
              <a:blip r:embed="rId7" cstate="print"/>
              <a:srcRect/>
              <a:stretch>
                <a:fillRect/>
              </a:stretch>
            </p:blipFill>
            <p:spPr bwMode="auto">
              <a:xfrm>
                <a:off x="982800" y="2306017"/>
                <a:ext cx="604321" cy="687231"/>
              </a:xfrm>
              <a:prstGeom prst="rect">
                <a:avLst/>
              </a:prstGeom>
              <a:noFill/>
              <a:ln w="12700">
                <a:noFill/>
                <a:miter lim="800000"/>
                <a:headEnd/>
                <a:tailEnd/>
              </a:ln>
            </p:spPr>
          </p:pic>
          <p:pic>
            <p:nvPicPr>
              <p:cNvPr id="54" name="Picture 3" descr="Thin-Client &amp; Screen.gif"/>
              <p:cNvPicPr preferRelativeResize="0">
                <a:picLocks noChangeAspect="1"/>
              </p:cNvPicPr>
              <p:nvPr/>
            </p:nvPicPr>
            <p:blipFill>
              <a:blip r:embed="rId7" cstate="print"/>
              <a:srcRect/>
              <a:stretch>
                <a:fillRect/>
              </a:stretch>
            </p:blipFill>
            <p:spPr bwMode="auto">
              <a:xfrm>
                <a:off x="982800" y="2889753"/>
                <a:ext cx="604321" cy="687231"/>
              </a:xfrm>
              <a:prstGeom prst="rect">
                <a:avLst/>
              </a:prstGeom>
              <a:noFill/>
              <a:ln w="12700">
                <a:noFill/>
                <a:miter lim="800000"/>
                <a:headEnd/>
                <a:tailEnd/>
              </a:ln>
            </p:spPr>
          </p:pic>
        </p:grpSp>
      </p:grpSp>
      <p:grpSp>
        <p:nvGrpSpPr>
          <p:cNvPr id="7" name="Group 55"/>
          <p:cNvGrpSpPr/>
          <p:nvPr/>
        </p:nvGrpSpPr>
        <p:grpSpPr>
          <a:xfrm>
            <a:off x="702000" y="3782320"/>
            <a:ext cx="1342801" cy="2441808"/>
            <a:chOff x="701446" y="1135176"/>
            <a:chExt cx="1342801" cy="2441808"/>
          </a:xfrm>
        </p:grpSpPr>
        <p:grpSp>
          <p:nvGrpSpPr>
            <p:cNvPr id="8" name="Group 43"/>
            <p:cNvGrpSpPr/>
            <p:nvPr/>
          </p:nvGrpSpPr>
          <p:grpSpPr>
            <a:xfrm>
              <a:off x="701446" y="1135359"/>
              <a:ext cx="604321" cy="2441625"/>
              <a:chOff x="982800" y="1135359"/>
              <a:chExt cx="604321" cy="2441625"/>
            </a:xfrm>
          </p:grpSpPr>
          <p:pic>
            <p:nvPicPr>
              <p:cNvPr id="63" name="Picture 3" descr="Thin-Client &amp; Screen.gif"/>
              <p:cNvPicPr preferRelativeResize="0">
                <a:picLocks noChangeAspect="1"/>
              </p:cNvPicPr>
              <p:nvPr/>
            </p:nvPicPr>
            <p:blipFill>
              <a:blip r:embed="rId7" cstate="print"/>
              <a:srcRect/>
              <a:stretch>
                <a:fillRect/>
              </a:stretch>
            </p:blipFill>
            <p:spPr bwMode="auto">
              <a:xfrm>
                <a:off x="982800" y="1721181"/>
                <a:ext cx="604321" cy="687231"/>
              </a:xfrm>
              <a:prstGeom prst="rect">
                <a:avLst/>
              </a:prstGeom>
              <a:noFill/>
              <a:ln w="12700">
                <a:noFill/>
                <a:miter lim="800000"/>
                <a:headEnd/>
                <a:tailEnd/>
              </a:ln>
            </p:spPr>
          </p:pic>
          <p:pic>
            <p:nvPicPr>
              <p:cNvPr id="64" name="Picture 3" descr="Thin-Client &amp; Screen.gif"/>
              <p:cNvPicPr preferRelativeResize="0">
                <a:picLocks noChangeAspect="1"/>
              </p:cNvPicPr>
              <p:nvPr/>
            </p:nvPicPr>
            <p:blipFill>
              <a:blip r:embed="rId7" cstate="print"/>
              <a:srcRect/>
              <a:stretch>
                <a:fillRect/>
              </a:stretch>
            </p:blipFill>
            <p:spPr bwMode="auto">
              <a:xfrm>
                <a:off x="982800" y="1135359"/>
                <a:ext cx="604321" cy="687231"/>
              </a:xfrm>
              <a:prstGeom prst="rect">
                <a:avLst/>
              </a:prstGeom>
              <a:noFill/>
              <a:ln w="12700">
                <a:noFill/>
                <a:miter lim="800000"/>
                <a:headEnd/>
                <a:tailEnd/>
              </a:ln>
            </p:spPr>
          </p:pic>
          <p:pic>
            <p:nvPicPr>
              <p:cNvPr id="65" name="Picture 3" descr="Thin-Client &amp; Screen.gif"/>
              <p:cNvPicPr preferRelativeResize="0">
                <a:picLocks noChangeAspect="1"/>
              </p:cNvPicPr>
              <p:nvPr/>
            </p:nvPicPr>
            <p:blipFill>
              <a:blip r:embed="rId7" cstate="print"/>
              <a:srcRect/>
              <a:stretch>
                <a:fillRect/>
              </a:stretch>
            </p:blipFill>
            <p:spPr bwMode="auto">
              <a:xfrm>
                <a:off x="982800" y="2306017"/>
                <a:ext cx="604321" cy="687231"/>
              </a:xfrm>
              <a:prstGeom prst="rect">
                <a:avLst/>
              </a:prstGeom>
              <a:noFill/>
              <a:ln w="12700">
                <a:noFill/>
                <a:miter lim="800000"/>
                <a:headEnd/>
                <a:tailEnd/>
              </a:ln>
            </p:spPr>
          </p:pic>
          <p:pic>
            <p:nvPicPr>
              <p:cNvPr id="66" name="Picture 3" descr="Thin-Client &amp; Screen.gif"/>
              <p:cNvPicPr preferRelativeResize="0">
                <a:picLocks noChangeAspect="1"/>
              </p:cNvPicPr>
              <p:nvPr/>
            </p:nvPicPr>
            <p:blipFill>
              <a:blip r:embed="rId7" cstate="print"/>
              <a:srcRect/>
              <a:stretch>
                <a:fillRect/>
              </a:stretch>
            </p:blipFill>
            <p:spPr bwMode="auto">
              <a:xfrm>
                <a:off x="982800" y="2889753"/>
                <a:ext cx="604321" cy="687231"/>
              </a:xfrm>
              <a:prstGeom prst="rect">
                <a:avLst/>
              </a:prstGeom>
              <a:noFill/>
              <a:ln w="12700">
                <a:noFill/>
                <a:miter lim="800000"/>
                <a:headEnd/>
                <a:tailEnd/>
              </a:ln>
            </p:spPr>
          </p:pic>
        </p:grpSp>
        <p:grpSp>
          <p:nvGrpSpPr>
            <p:cNvPr id="9" name="Group 49"/>
            <p:cNvGrpSpPr/>
            <p:nvPr/>
          </p:nvGrpSpPr>
          <p:grpSpPr>
            <a:xfrm>
              <a:off x="1439926" y="1135176"/>
              <a:ext cx="604321" cy="2441625"/>
              <a:chOff x="982800" y="1135359"/>
              <a:chExt cx="604321" cy="2441625"/>
            </a:xfrm>
          </p:grpSpPr>
          <p:pic>
            <p:nvPicPr>
              <p:cNvPr id="59" name="Picture 3" descr="Thin-Client &amp; Screen.gif"/>
              <p:cNvPicPr preferRelativeResize="0">
                <a:picLocks noChangeAspect="1"/>
              </p:cNvPicPr>
              <p:nvPr/>
            </p:nvPicPr>
            <p:blipFill>
              <a:blip r:embed="rId7" cstate="print"/>
              <a:srcRect/>
              <a:stretch>
                <a:fillRect/>
              </a:stretch>
            </p:blipFill>
            <p:spPr bwMode="auto">
              <a:xfrm>
                <a:off x="982800" y="1721181"/>
                <a:ext cx="604321" cy="687231"/>
              </a:xfrm>
              <a:prstGeom prst="rect">
                <a:avLst/>
              </a:prstGeom>
              <a:noFill/>
              <a:ln w="12700">
                <a:noFill/>
                <a:miter lim="800000"/>
                <a:headEnd/>
                <a:tailEnd/>
              </a:ln>
            </p:spPr>
          </p:pic>
          <p:pic>
            <p:nvPicPr>
              <p:cNvPr id="60" name="Picture 3" descr="Thin-Client &amp; Screen.gif"/>
              <p:cNvPicPr preferRelativeResize="0">
                <a:picLocks noChangeAspect="1"/>
              </p:cNvPicPr>
              <p:nvPr/>
            </p:nvPicPr>
            <p:blipFill>
              <a:blip r:embed="rId7" cstate="print"/>
              <a:srcRect/>
              <a:stretch>
                <a:fillRect/>
              </a:stretch>
            </p:blipFill>
            <p:spPr bwMode="auto">
              <a:xfrm>
                <a:off x="982800" y="1135359"/>
                <a:ext cx="604321" cy="687231"/>
              </a:xfrm>
              <a:prstGeom prst="rect">
                <a:avLst/>
              </a:prstGeom>
              <a:noFill/>
              <a:ln w="12700">
                <a:noFill/>
                <a:miter lim="800000"/>
                <a:headEnd/>
                <a:tailEnd/>
              </a:ln>
            </p:spPr>
          </p:pic>
          <p:pic>
            <p:nvPicPr>
              <p:cNvPr id="61" name="Picture 3" descr="Thin-Client &amp; Screen.gif"/>
              <p:cNvPicPr preferRelativeResize="0">
                <a:picLocks noChangeAspect="1"/>
              </p:cNvPicPr>
              <p:nvPr/>
            </p:nvPicPr>
            <p:blipFill>
              <a:blip r:embed="rId7" cstate="print"/>
              <a:srcRect/>
              <a:stretch>
                <a:fillRect/>
              </a:stretch>
            </p:blipFill>
            <p:spPr bwMode="auto">
              <a:xfrm>
                <a:off x="982800" y="2306017"/>
                <a:ext cx="604321" cy="687231"/>
              </a:xfrm>
              <a:prstGeom prst="rect">
                <a:avLst/>
              </a:prstGeom>
              <a:noFill/>
              <a:ln w="12700">
                <a:noFill/>
                <a:miter lim="800000"/>
                <a:headEnd/>
                <a:tailEnd/>
              </a:ln>
            </p:spPr>
          </p:pic>
          <p:pic>
            <p:nvPicPr>
              <p:cNvPr id="62" name="Picture 3" descr="Thin-Client &amp; Screen.gif"/>
              <p:cNvPicPr preferRelativeResize="0">
                <a:picLocks noChangeAspect="1"/>
              </p:cNvPicPr>
              <p:nvPr/>
            </p:nvPicPr>
            <p:blipFill>
              <a:blip r:embed="rId7" cstate="print"/>
              <a:srcRect/>
              <a:stretch>
                <a:fillRect/>
              </a:stretch>
            </p:blipFill>
            <p:spPr bwMode="auto">
              <a:xfrm>
                <a:off x="982800" y="2889753"/>
                <a:ext cx="604321" cy="687231"/>
              </a:xfrm>
              <a:prstGeom prst="rect">
                <a:avLst/>
              </a:prstGeom>
              <a:noFill/>
              <a:ln w="12700">
                <a:noFill/>
                <a:miter lim="800000"/>
                <a:headEnd/>
                <a:tailEnd/>
              </a:ln>
            </p:spPr>
          </p:pic>
        </p:grpSp>
      </p:grpSp>
      <p:sp>
        <p:nvSpPr>
          <p:cNvPr id="45" name="TextBox 44"/>
          <p:cNvSpPr txBox="1"/>
          <p:nvPr/>
        </p:nvSpPr>
        <p:spPr>
          <a:xfrm>
            <a:off x="558140" y="1104405"/>
            <a:ext cx="1698171" cy="369332"/>
          </a:xfrm>
          <a:prstGeom prst="rect">
            <a:avLst/>
          </a:prstGeom>
          <a:noFill/>
        </p:spPr>
        <p:txBody>
          <a:bodyPr wrap="square" rtlCol="0">
            <a:spAutoFit/>
          </a:bodyPr>
          <a:lstStyle/>
          <a:p>
            <a:pPr algn="ctr"/>
            <a:r>
              <a:rPr lang="en-GB" dirty="0" smtClean="0"/>
              <a:t>Finance</a:t>
            </a:r>
            <a:endParaRPr lang="en-GB" dirty="0"/>
          </a:p>
        </p:txBody>
      </p:sp>
      <p:sp>
        <p:nvSpPr>
          <p:cNvPr id="46" name="TextBox 45"/>
          <p:cNvSpPr txBox="1"/>
          <p:nvPr/>
        </p:nvSpPr>
        <p:spPr>
          <a:xfrm>
            <a:off x="570016" y="3762294"/>
            <a:ext cx="1698171" cy="369332"/>
          </a:xfrm>
          <a:prstGeom prst="rect">
            <a:avLst/>
          </a:prstGeom>
          <a:noFill/>
        </p:spPr>
        <p:txBody>
          <a:bodyPr wrap="square" rtlCol="0">
            <a:spAutoFit/>
          </a:bodyPr>
          <a:lstStyle/>
          <a:p>
            <a:pPr algn="ctr"/>
            <a:r>
              <a:rPr lang="en-GB" dirty="0" smtClean="0"/>
              <a:t>Engineering</a:t>
            </a:r>
            <a:endParaRPr lang="en-GB" dirty="0"/>
          </a:p>
        </p:txBody>
      </p:sp>
      <p:sp>
        <p:nvSpPr>
          <p:cNvPr id="47" name="TextBox 46"/>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45"/>
                                        </p:tgtEl>
                                      </p:cBhvr>
                                    </p:animEffect>
                                    <p:set>
                                      <p:cBhvr>
                                        <p:cTn id="15" dur="1" fill="hold">
                                          <p:stCondLst>
                                            <p:cond delay="999"/>
                                          </p:stCondLst>
                                        </p:cTn>
                                        <p:tgtEl>
                                          <p:spTgt spid="4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1000"/>
                                        <p:tgtEl>
                                          <p:spTgt spid="1028"/>
                                        </p:tgtEl>
                                      </p:cBhvr>
                                    </p:animEffect>
                                  </p:childTnLst>
                                </p:cTn>
                              </p:par>
                              <p:par>
                                <p:cTn id="41" presetID="10" presetClass="entr" presetSubtype="0" fill="hold" nodeType="with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1000"/>
                                        <p:tgtEl>
                                          <p:spTgt spid="1029"/>
                                        </p:tgtEl>
                                      </p:cBhvr>
                                    </p:animEffect>
                                  </p:childTnLst>
                                </p:cTn>
                              </p:par>
                              <p:par>
                                <p:cTn id="44" presetID="10"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1000"/>
                                        <p:tgtEl>
                                          <p:spTgt spid="10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childTnLst>
                                </p:cTn>
                              </p:par>
                              <p:par>
                                <p:cTn id="52" presetID="10" presetClass="exit" presetSubtype="0" fill="hold" grpId="1" nodeType="withEffect">
                                  <p:stCondLst>
                                    <p:cond delay="0"/>
                                  </p:stCondLst>
                                  <p:childTnLst>
                                    <p:animEffect transition="out" filter="fade">
                                      <p:cBhvr>
                                        <p:cTn id="53" dur="1000"/>
                                        <p:tgtEl>
                                          <p:spTgt spid="35"/>
                                        </p:tgtEl>
                                      </p:cBhvr>
                                    </p:animEffect>
                                    <p:set>
                                      <p:cBhvr>
                                        <p:cTn id="54" dur="1" fill="hold">
                                          <p:stCondLst>
                                            <p:cond delay="999"/>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2000"/>
                                        <p:tgtEl>
                                          <p:spTgt spid="27"/>
                                        </p:tgtEl>
                                      </p:cBhvr>
                                    </p:animEffect>
                                    <p:set>
                                      <p:cBhvr>
                                        <p:cTn id="59" dur="1" fill="hold">
                                          <p:stCondLst>
                                            <p:cond delay="1999"/>
                                          </p:stCondLst>
                                        </p:cTn>
                                        <p:tgtEl>
                                          <p:spTgt spid="2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29"/>
                                        </p:tgtEl>
                                      </p:cBhvr>
                                    </p:animEffect>
                                    <p:set>
                                      <p:cBhvr>
                                        <p:cTn id="62" dur="1" fill="hold">
                                          <p:stCondLst>
                                            <p:cond delay="999"/>
                                          </p:stCondLst>
                                        </p:cTn>
                                        <p:tgtEl>
                                          <p:spTgt spid="2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4"/>
                                        </p:tgtEl>
                                      </p:cBhvr>
                                    </p:animEffect>
                                    <p:set>
                                      <p:cBhvr>
                                        <p:cTn id="65" dur="1" fill="hold">
                                          <p:stCondLst>
                                            <p:cond delay="999"/>
                                          </p:stCondLst>
                                        </p:cTn>
                                        <p:tgtEl>
                                          <p:spTgt spid="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39"/>
                                        </p:tgtEl>
                                      </p:cBhvr>
                                    </p:animEffect>
                                    <p:set>
                                      <p:cBhvr>
                                        <p:cTn id="68" dur="1" fill="hold">
                                          <p:stCondLst>
                                            <p:cond delay="999"/>
                                          </p:stCondLst>
                                        </p:cTn>
                                        <p:tgtEl>
                                          <p:spTgt spid="39"/>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1000"/>
                                        <p:tgtEl>
                                          <p:spTgt spid="46"/>
                                        </p:tgtEl>
                                      </p:cBhvr>
                                    </p:animEffect>
                                    <p:set>
                                      <p:cBhvr>
                                        <p:cTn id="84" dur="1" fill="hold">
                                          <p:stCondLst>
                                            <p:cond delay="999"/>
                                          </p:stCondLst>
                                        </p:cTn>
                                        <p:tgtEl>
                                          <p:spTgt spid="46"/>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1000"/>
                                        <p:tgtEl>
                                          <p:spTgt spid="7"/>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26" grpId="0" animBg="1"/>
      <p:bldP spid="27" grpId="0" animBg="1"/>
      <p:bldP spid="27" grpId="1" animBg="1"/>
      <p:bldP spid="29" grpId="0" animBg="1"/>
      <p:bldP spid="29" grpId="1" animBg="1"/>
      <p:bldP spid="31" grpId="0" animBg="1"/>
      <p:bldP spid="33" grpId="0" animBg="1"/>
      <p:bldP spid="34" grpId="0" animBg="1"/>
      <p:bldP spid="35" grpId="0" animBg="1"/>
      <p:bldP spid="35" grpId="1" animBg="1"/>
      <p:bldP spid="35" grpId="2" animBg="1"/>
      <p:bldP spid="45" grpId="0"/>
      <p:bldP spid="45" grpId="1"/>
      <p:bldP spid="46" grpId="0"/>
      <p:bldP spid="46" grpId="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smtClean="0"/>
              <a:t>ANAC How it works</a:t>
            </a:r>
          </a:p>
        </p:txBody>
      </p:sp>
      <p:sp>
        <p:nvSpPr>
          <p:cNvPr id="6" name="Rounded Rectangle 5"/>
          <p:cNvSpPr/>
          <p:nvPr/>
        </p:nvSpPr>
        <p:spPr>
          <a:xfrm>
            <a:off x="6959600" y="3527425"/>
            <a:ext cx="914400" cy="9144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Agent</a:t>
            </a:r>
          </a:p>
        </p:txBody>
      </p:sp>
      <p:sp>
        <p:nvSpPr>
          <p:cNvPr id="10" name="Flowchart: Process 9"/>
          <p:cNvSpPr/>
          <p:nvPr/>
        </p:nvSpPr>
        <p:spPr>
          <a:xfrm>
            <a:off x="936625" y="1254125"/>
            <a:ext cx="4292600" cy="4402138"/>
          </a:xfrm>
          <a:prstGeom prst="flowChartProcess">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dirty="0">
                <a:solidFill>
                  <a:schemeClr val="tx1"/>
                </a:solidFill>
              </a:rPr>
              <a:t>Telnet.exe</a:t>
            </a:r>
          </a:p>
        </p:txBody>
      </p:sp>
      <p:sp>
        <p:nvSpPr>
          <p:cNvPr id="12" name="Right Arrow 11"/>
          <p:cNvSpPr/>
          <p:nvPr/>
        </p:nvSpPr>
        <p:spPr>
          <a:xfrm>
            <a:off x="4267200" y="3659188"/>
            <a:ext cx="2657475" cy="236537"/>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ight Arrow 12"/>
          <p:cNvSpPr/>
          <p:nvPr/>
        </p:nvSpPr>
        <p:spPr>
          <a:xfrm rot="10800000">
            <a:off x="4267200" y="4038600"/>
            <a:ext cx="268605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1" name="TextBox 13"/>
          <p:cNvSpPr txBox="1">
            <a:spLocks noChangeArrowheads="1"/>
          </p:cNvSpPr>
          <p:nvPr/>
        </p:nvSpPr>
        <p:spPr bwMode="auto">
          <a:xfrm>
            <a:off x="5278438" y="3368675"/>
            <a:ext cx="865187" cy="368300"/>
          </a:xfrm>
          <a:prstGeom prst="rect">
            <a:avLst/>
          </a:prstGeom>
          <a:noFill/>
          <a:ln w="9525">
            <a:noFill/>
            <a:miter lim="800000"/>
            <a:headEnd/>
            <a:tailEnd/>
          </a:ln>
        </p:spPr>
        <p:txBody>
          <a:bodyPr wrap="none">
            <a:spAutoFit/>
          </a:bodyPr>
          <a:lstStyle/>
          <a:p>
            <a:r>
              <a:rPr lang="en-GB"/>
              <a:t>Allow?</a:t>
            </a:r>
          </a:p>
        </p:txBody>
      </p:sp>
      <p:sp>
        <p:nvSpPr>
          <p:cNvPr id="11272" name="TextBox 14"/>
          <p:cNvSpPr txBox="1">
            <a:spLocks noChangeArrowheads="1"/>
          </p:cNvSpPr>
          <p:nvPr/>
        </p:nvSpPr>
        <p:spPr bwMode="auto">
          <a:xfrm>
            <a:off x="5291138" y="4229100"/>
            <a:ext cx="787400" cy="368300"/>
          </a:xfrm>
          <a:prstGeom prst="rect">
            <a:avLst/>
          </a:prstGeom>
          <a:noFill/>
          <a:ln w="9525">
            <a:noFill/>
            <a:miter lim="800000"/>
            <a:headEnd/>
            <a:tailEnd/>
          </a:ln>
        </p:spPr>
        <p:txBody>
          <a:bodyPr wrap="none">
            <a:spAutoFit/>
          </a:bodyPr>
          <a:lstStyle/>
          <a:p>
            <a:r>
              <a:rPr lang="en-GB"/>
              <a:t>Deny!</a:t>
            </a:r>
          </a:p>
        </p:txBody>
      </p:sp>
      <p:sp>
        <p:nvSpPr>
          <p:cNvPr id="22" name="Flowchart: Process 21"/>
          <p:cNvSpPr/>
          <p:nvPr/>
        </p:nvSpPr>
        <p:spPr>
          <a:xfrm>
            <a:off x="2781300" y="2711450"/>
            <a:ext cx="1487488" cy="612775"/>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RDE</a:t>
            </a:r>
            <a:endParaRPr lang="en-GB" dirty="0"/>
          </a:p>
        </p:txBody>
      </p:sp>
      <p:sp>
        <p:nvSpPr>
          <p:cNvPr id="23" name="Flowchart: Process 22"/>
          <p:cNvSpPr/>
          <p:nvPr/>
        </p:nvSpPr>
        <p:spPr>
          <a:xfrm>
            <a:off x="2784475" y="3594100"/>
            <a:ext cx="1452563" cy="785813"/>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ANAC DLL</a:t>
            </a:r>
          </a:p>
        </p:txBody>
      </p:sp>
      <p:sp>
        <p:nvSpPr>
          <p:cNvPr id="24" name="Down Arrow 23"/>
          <p:cNvSpPr/>
          <p:nvPr/>
        </p:nvSpPr>
        <p:spPr>
          <a:xfrm rot="10800000">
            <a:off x="3049588" y="3365500"/>
            <a:ext cx="209550" cy="2174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Down Arrow 24"/>
          <p:cNvSpPr/>
          <p:nvPr/>
        </p:nvSpPr>
        <p:spPr>
          <a:xfrm>
            <a:off x="3595688" y="1779588"/>
            <a:ext cx="206375" cy="900112"/>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Down Arrow 25"/>
          <p:cNvSpPr/>
          <p:nvPr/>
        </p:nvSpPr>
        <p:spPr>
          <a:xfrm>
            <a:off x="3595688" y="3332163"/>
            <a:ext cx="195262" cy="239712"/>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78" name="TextBox 26"/>
          <p:cNvSpPr txBox="1">
            <a:spLocks noChangeArrowheads="1"/>
          </p:cNvSpPr>
          <p:nvPr/>
        </p:nvSpPr>
        <p:spPr bwMode="auto">
          <a:xfrm>
            <a:off x="3698875" y="1951038"/>
            <a:ext cx="1476375" cy="522287"/>
          </a:xfrm>
          <a:prstGeom prst="rect">
            <a:avLst/>
          </a:prstGeom>
          <a:noFill/>
          <a:ln w="9525">
            <a:noFill/>
            <a:miter lim="800000"/>
            <a:headEnd/>
            <a:tailEnd/>
          </a:ln>
        </p:spPr>
        <p:txBody>
          <a:bodyPr wrap="none">
            <a:spAutoFit/>
          </a:bodyPr>
          <a:lstStyle/>
          <a:p>
            <a:r>
              <a:rPr lang="en-GB" sz="1400"/>
              <a:t>TCP/IP</a:t>
            </a:r>
          </a:p>
          <a:p>
            <a:r>
              <a:rPr lang="en-GB" sz="1400"/>
              <a:t>192.168.70.1:80</a:t>
            </a:r>
            <a:endParaRPr lang="en-GB"/>
          </a:p>
        </p:txBody>
      </p:sp>
      <p:sp>
        <p:nvSpPr>
          <p:cNvPr id="28" name="Flowchart: Magnetic Disk 27"/>
          <p:cNvSpPr/>
          <p:nvPr/>
        </p:nvSpPr>
        <p:spPr>
          <a:xfrm>
            <a:off x="1057275" y="3689350"/>
            <a:ext cx="1228725" cy="587375"/>
          </a:xfrm>
          <a:prstGeom prst="flowChartMagneticDisk">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Per App result store</a:t>
            </a:r>
          </a:p>
        </p:txBody>
      </p:sp>
      <p:sp>
        <p:nvSpPr>
          <p:cNvPr id="29" name="Down Arrow 28"/>
          <p:cNvSpPr/>
          <p:nvPr/>
        </p:nvSpPr>
        <p:spPr>
          <a:xfrm>
            <a:off x="3611563" y="4402138"/>
            <a:ext cx="211137" cy="265112"/>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Down Arrow 29"/>
          <p:cNvSpPr/>
          <p:nvPr/>
        </p:nvSpPr>
        <p:spPr>
          <a:xfrm rot="10800000">
            <a:off x="3052763" y="4402138"/>
            <a:ext cx="211137" cy="265112"/>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1" name="Down Arrow 30"/>
          <p:cNvSpPr/>
          <p:nvPr/>
        </p:nvSpPr>
        <p:spPr>
          <a:xfrm rot="10800000">
            <a:off x="3063875" y="1785938"/>
            <a:ext cx="184150" cy="90646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Flowchart: Process 18"/>
          <p:cNvSpPr/>
          <p:nvPr/>
        </p:nvSpPr>
        <p:spPr>
          <a:xfrm>
            <a:off x="2794000" y="4699000"/>
            <a:ext cx="1452563" cy="785813"/>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WINSOCK</a:t>
            </a:r>
          </a:p>
        </p:txBody>
      </p:sp>
      <p:sp>
        <p:nvSpPr>
          <p:cNvPr id="20" name="Down Arrow 19"/>
          <p:cNvSpPr/>
          <p:nvPr/>
        </p:nvSpPr>
        <p:spPr>
          <a:xfrm rot="5400000">
            <a:off x="2435225" y="3917950"/>
            <a:ext cx="211138" cy="446088"/>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Down Arrow 20"/>
          <p:cNvSpPr/>
          <p:nvPr/>
        </p:nvSpPr>
        <p:spPr>
          <a:xfrm rot="16200000">
            <a:off x="2428875" y="3657600"/>
            <a:ext cx="211138" cy="446088"/>
          </a:xfrm>
          <a:prstGeom prst="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7" name="TextBox 26"/>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ANAC how to use, Controlling IPs</a:t>
            </a:r>
            <a:endParaRPr lang="en-GB" dirty="0"/>
          </a:p>
        </p:txBody>
      </p:sp>
      <p:pic>
        <p:nvPicPr>
          <p:cNvPr id="1026" name="Picture 2" descr="C:\Users\danielo\Desktop\Configuring IP address.tif"/>
          <p:cNvPicPr>
            <a:picLocks noChangeAspect="1" noChangeArrowheads="1"/>
          </p:cNvPicPr>
          <p:nvPr/>
        </p:nvPicPr>
        <p:blipFill>
          <a:blip r:embed="rId3" cstate="print"/>
          <a:srcRect/>
          <a:stretch>
            <a:fillRect/>
          </a:stretch>
        </p:blipFill>
        <p:spPr bwMode="auto">
          <a:xfrm>
            <a:off x="3496577" y="1237333"/>
            <a:ext cx="4924425" cy="4533900"/>
          </a:xfrm>
          <a:prstGeom prst="rect">
            <a:avLst/>
          </a:prstGeom>
          <a:noFill/>
        </p:spPr>
      </p:pic>
      <p:cxnSp>
        <p:nvCxnSpPr>
          <p:cNvPr id="6" name="Straight Arrow Connector 5"/>
          <p:cNvCxnSpPr/>
          <p:nvPr/>
        </p:nvCxnSpPr>
        <p:spPr>
          <a:xfrm>
            <a:off x="2242686" y="2223436"/>
            <a:ext cx="1405289" cy="192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638" y="2011680"/>
            <a:ext cx="1854995" cy="276999"/>
          </a:xfrm>
          <a:prstGeom prst="rect">
            <a:avLst/>
          </a:prstGeom>
          <a:noFill/>
        </p:spPr>
        <p:txBody>
          <a:bodyPr wrap="none" rtlCol="0">
            <a:spAutoFit/>
          </a:bodyPr>
          <a:lstStyle/>
          <a:p>
            <a:r>
              <a:rPr lang="en-GB" sz="1200" dirty="0" smtClean="0"/>
              <a:t>IP Address Radio Button</a:t>
            </a:r>
            <a:endParaRPr lang="en-GB" sz="1200" dirty="0"/>
          </a:p>
        </p:txBody>
      </p:sp>
      <p:cxnSp>
        <p:nvCxnSpPr>
          <p:cNvPr id="10" name="Straight Arrow Connector 9"/>
          <p:cNvCxnSpPr/>
          <p:nvPr/>
        </p:nvCxnSpPr>
        <p:spPr>
          <a:xfrm>
            <a:off x="2156059" y="3031958"/>
            <a:ext cx="2011680" cy="413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509" y="2791327"/>
            <a:ext cx="3051207" cy="461665"/>
          </a:xfrm>
          <a:prstGeom prst="rect">
            <a:avLst/>
          </a:prstGeom>
          <a:noFill/>
        </p:spPr>
        <p:txBody>
          <a:bodyPr wrap="square" rtlCol="0">
            <a:spAutoFit/>
          </a:bodyPr>
          <a:lstStyle/>
          <a:p>
            <a:r>
              <a:rPr lang="en-GB" sz="1200" dirty="0" smtClean="0"/>
              <a:t>The IP of the console machine by default currently</a:t>
            </a:r>
            <a:endParaRPr lang="en-GB" sz="1200" dirty="0"/>
          </a:p>
        </p:txBody>
      </p:sp>
      <p:cxnSp>
        <p:nvCxnSpPr>
          <p:cNvPr id="13" name="Straight Arrow Connector 12"/>
          <p:cNvCxnSpPr/>
          <p:nvPr/>
        </p:nvCxnSpPr>
        <p:spPr>
          <a:xfrm flipV="1">
            <a:off x="1934678" y="3850105"/>
            <a:ext cx="2136808" cy="2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1146" y="3965609"/>
            <a:ext cx="1200970" cy="276999"/>
          </a:xfrm>
          <a:prstGeom prst="rect">
            <a:avLst/>
          </a:prstGeom>
          <a:noFill/>
        </p:spPr>
        <p:txBody>
          <a:bodyPr wrap="none" rtlCol="0">
            <a:spAutoFit/>
          </a:bodyPr>
          <a:lstStyle/>
          <a:p>
            <a:r>
              <a:rPr lang="en-GB" sz="1200" dirty="0" smtClean="0"/>
              <a:t>Ports left blank</a:t>
            </a:r>
            <a:endParaRPr lang="en-GB" sz="1200" dirty="0"/>
          </a:p>
        </p:txBody>
      </p:sp>
      <p:sp>
        <p:nvSpPr>
          <p:cNvPr id="15" name="TextBox 14"/>
          <p:cNvSpPr txBox="1"/>
          <p:nvPr/>
        </p:nvSpPr>
        <p:spPr>
          <a:xfrm>
            <a:off x="134754" y="5861786"/>
            <a:ext cx="5396477" cy="276999"/>
          </a:xfrm>
          <a:prstGeom prst="rect">
            <a:avLst/>
          </a:prstGeom>
          <a:noFill/>
        </p:spPr>
        <p:txBody>
          <a:bodyPr wrap="none" rtlCol="0">
            <a:spAutoFit/>
          </a:bodyPr>
          <a:lstStyle/>
          <a:p>
            <a:r>
              <a:rPr lang="en-GB" sz="1200" dirty="0" smtClean="0"/>
              <a:t>This default will block complete access to this IP if added to a prohibited item</a:t>
            </a:r>
            <a:endParaRPr lang="en-GB" sz="1200" dirty="0"/>
          </a:p>
        </p:txBody>
      </p:sp>
      <p:sp>
        <p:nvSpPr>
          <p:cNvPr id="12" name="TextBox 11"/>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nielo\Desktop\server name.tif"/>
          <p:cNvPicPr>
            <a:picLocks noChangeAspect="1" noChangeArrowheads="1"/>
          </p:cNvPicPr>
          <p:nvPr/>
        </p:nvPicPr>
        <p:blipFill>
          <a:blip r:embed="rId2" cstate="print"/>
          <a:srcRect/>
          <a:stretch>
            <a:fillRect/>
          </a:stretch>
        </p:blipFill>
        <p:spPr bwMode="auto">
          <a:xfrm>
            <a:off x="3495207" y="1238911"/>
            <a:ext cx="4924425" cy="4533900"/>
          </a:xfrm>
          <a:prstGeom prst="rect">
            <a:avLst/>
          </a:prstGeom>
          <a:noFill/>
        </p:spPr>
      </p:pic>
      <p:sp>
        <p:nvSpPr>
          <p:cNvPr id="2" name="Title 1"/>
          <p:cNvSpPr>
            <a:spLocks noGrp="1"/>
          </p:cNvSpPr>
          <p:nvPr>
            <p:ph type="title"/>
          </p:nvPr>
        </p:nvSpPr>
        <p:spPr/>
        <p:txBody>
          <a:bodyPr/>
          <a:lstStyle/>
          <a:p>
            <a:r>
              <a:rPr lang="en-GB" dirty="0" smtClean="0"/>
              <a:t>ANAC how to use, Controlling host names</a:t>
            </a:r>
            <a:endParaRPr lang="en-GB" dirty="0"/>
          </a:p>
        </p:txBody>
      </p:sp>
      <p:cxnSp>
        <p:nvCxnSpPr>
          <p:cNvPr id="6" name="Straight Arrow Connector 5"/>
          <p:cNvCxnSpPr/>
          <p:nvPr/>
        </p:nvCxnSpPr>
        <p:spPr>
          <a:xfrm>
            <a:off x="2242686" y="2223436"/>
            <a:ext cx="1366788" cy="635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638" y="2011680"/>
            <a:ext cx="1882247" cy="276999"/>
          </a:xfrm>
          <a:prstGeom prst="rect">
            <a:avLst/>
          </a:prstGeom>
          <a:noFill/>
        </p:spPr>
        <p:txBody>
          <a:bodyPr wrap="none" rtlCol="0">
            <a:spAutoFit/>
          </a:bodyPr>
          <a:lstStyle/>
          <a:p>
            <a:r>
              <a:rPr lang="en-GB" sz="1200" dirty="0" smtClean="0"/>
              <a:t>Host Name Radio Button</a:t>
            </a:r>
            <a:endParaRPr lang="en-GB" sz="1200" dirty="0"/>
          </a:p>
        </p:txBody>
      </p:sp>
      <p:cxnSp>
        <p:nvCxnSpPr>
          <p:cNvPr id="10" name="Straight Arrow Connector 9"/>
          <p:cNvCxnSpPr/>
          <p:nvPr/>
        </p:nvCxnSpPr>
        <p:spPr>
          <a:xfrm>
            <a:off x="2156059" y="3031958"/>
            <a:ext cx="2011680" cy="413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3631" y="2569946"/>
            <a:ext cx="2980303" cy="461665"/>
          </a:xfrm>
          <a:prstGeom prst="rect">
            <a:avLst/>
          </a:prstGeom>
          <a:noFill/>
        </p:spPr>
        <p:txBody>
          <a:bodyPr wrap="none" rtlCol="0">
            <a:spAutoFit/>
          </a:bodyPr>
          <a:lstStyle/>
          <a:p>
            <a:r>
              <a:rPr lang="en-GB" sz="1200" dirty="0" smtClean="0"/>
              <a:t>The IP of the console machine by default</a:t>
            </a:r>
          </a:p>
          <a:p>
            <a:r>
              <a:rPr lang="en-GB" sz="1200" dirty="0" smtClean="0"/>
              <a:t>The server name needs to be added</a:t>
            </a:r>
            <a:endParaRPr lang="en-GB" sz="1200" dirty="0"/>
          </a:p>
        </p:txBody>
      </p:sp>
      <p:cxnSp>
        <p:nvCxnSpPr>
          <p:cNvPr id="13" name="Straight Arrow Connector 12"/>
          <p:cNvCxnSpPr/>
          <p:nvPr/>
        </p:nvCxnSpPr>
        <p:spPr>
          <a:xfrm flipV="1">
            <a:off x="1934678" y="3850105"/>
            <a:ext cx="2136808" cy="2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1146" y="3965609"/>
            <a:ext cx="1200970" cy="276999"/>
          </a:xfrm>
          <a:prstGeom prst="rect">
            <a:avLst/>
          </a:prstGeom>
          <a:noFill/>
        </p:spPr>
        <p:txBody>
          <a:bodyPr wrap="none" rtlCol="0">
            <a:spAutoFit/>
          </a:bodyPr>
          <a:lstStyle/>
          <a:p>
            <a:r>
              <a:rPr lang="en-GB" sz="1200" dirty="0" smtClean="0"/>
              <a:t>Ports left blank</a:t>
            </a:r>
            <a:endParaRPr lang="en-GB" sz="1200" dirty="0"/>
          </a:p>
        </p:txBody>
      </p:sp>
      <p:sp>
        <p:nvSpPr>
          <p:cNvPr id="15" name="TextBox 14"/>
          <p:cNvSpPr txBox="1"/>
          <p:nvPr/>
        </p:nvSpPr>
        <p:spPr>
          <a:xfrm>
            <a:off x="134754" y="5861786"/>
            <a:ext cx="5500224" cy="276999"/>
          </a:xfrm>
          <a:prstGeom prst="rect">
            <a:avLst/>
          </a:prstGeom>
          <a:noFill/>
        </p:spPr>
        <p:txBody>
          <a:bodyPr wrap="none" rtlCol="0">
            <a:spAutoFit/>
          </a:bodyPr>
          <a:lstStyle/>
          <a:p>
            <a:r>
              <a:rPr lang="en-GB" sz="1200" dirty="0" smtClean="0"/>
              <a:t>This default will block complete access to this host if added to a prohibited item</a:t>
            </a:r>
            <a:endParaRPr lang="en-GB" sz="1200" dirty="0"/>
          </a:p>
        </p:txBody>
      </p:sp>
      <p:sp>
        <p:nvSpPr>
          <p:cNvPr id="12" name="TextBox 11"/>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ielo\Desktop\UNCs.tif"/>
          <p:cNvPicPr>
            <a:picLocks noChangeAspect="1" noChangeArrowheads="1"/>
          </p:cNvPicPr>
          <p:nvPr/>
        </p:nvPicPr>
        <p:blipFill>
          <a:blip r:embed="rId3" cstate="print"/>
          <a:srcRect/>
          <a:stretch>
            <a:fillRect/>
          </a:stretch>
        </p:blipFill>
        <p:spPr bwMode="auto">
          <a:xfrm>
            <a:off x="3496302" y="1241426"/>
            <a:ext cx="4924425" cy="4533900"/>
          </a:xfrm>
          <a:prstGeom prst="rect">
            <a:avLst/>
          </a:prstGeom>
          <a:noFill/>
        </p:spPr>
      </p:pic>
      <p:sp>
        <p:nvSpPr>
          <p:cNvPr id="2" name="Title 1"/>
          <p:cNvSpPr>
            <a:spLocks noGrp="1"/>
          </p:cNvSpPr>
          <p:nvPr>
            <p:ph type="title"/>
          </p:nvPr>
        </p:nvSpPr>
        <p:spPr/>
        <p:txBody>
          <a:bodyPr/>
          <a:lstStyle/>
          <a:p>
            <a:r>
              <a:rPr lang="en-GB" dirty="0" smtClean="0"/>
              <a:t>ANAC how to use, Controlling access to UNCs</a:t>
            </a:r>
            <a:endParaRPr lang="en-GB" dirty="0"/>
          </a:p>
        </p:txBody>
      </p:sp>
      <p:cxnSp>
        <p:nvCxnSpPr>
          <p:cNvPr id="6" name="Straight Arrow Connector 5"/>
          <p:cNvCxnSpPr/>
          <p:nvPr/>
        </p:nvCxnSpPr>
        <p:spPr>
          <a:xfrm>
            <a:off x="2242686" y="2223436"/>
            <a:ext cx="1414914" cy="413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638" y="2011680"/>
            <a:ext cx="2103461" cy="276999"/>
          </a:xfrm>
          <a:prstGeom prst="rect">
            <a:avLst/>
          </a:prstGeom>
          <a:noFill/>
        </p:spPr>
        <p:txBody>
          <a:bodyPr wrap="none" rtlCol="0">
            <a:spAutoFit/>
          </a:bodyPr>
          <a:lstStyle/>
          <a:p>
            <a:r>
              <a:rPr lang="en-GB" sz="1200" dirty="0" smtClean="0"/>
              <a:t>Network share Radio Button</a:t>
            </a:r>
            <a:endParaRPr lang="en-GB" sz="1200" dirty="0"/>
          </a:p>
        </p:txBody>
      </p:sp>
      <p:cxnSp>
        <p:nvCxnSpPr>
          <p:cNvPr id="10" name="Straight Arrow Connector 9"/>
          <p:cNvCxnSpPr/>
          <p:nvPr/>
        </p:nvCxnSpPr>
        <p:spPr>
          <a:xfrm>
            <a:off x="2156059" y="3031958"/>
            <a:ext cx="2011680" cy="413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006" y="2733575"/>
            <a:ext cx="2964722" cy="276999"/>
          </a:xfrm>
          <a:prstGeom prst="rect">
            <a:avLst/>
          </a:prstGeom>
          <a:noFill/>
        </p:spPr>
        <p:txBody>
          <a:bodyPr wrap="none" rtlCol="0">
            <a:spAutoFit/>
          </a:bodyPr>
          <a:lstStyle/>
          <a:p>
            <a:r>
              <a:rPr lang="en-GB" sz="1200" dirty="0" smtClean="0"/>
              <a:t>The IP of the console machine by default</a:t>
            </a:r>
            <a:endParaRPr lang="en-GB" sz="1200" dirty="0"/>
          </a:p>
        </p:txBody>
      </p:sp>
      <p:cxnSp>
        <p:nvCxnSpPr>
          <p:cNvPr id="13" name="Straight Arrow Connector 12"/>
          <p:cNvCxnSpPr/>
          <p:nvPr/>
        </p:nvCxnSpPr>
        <p:spPr>
          <a:xfrm flipV="1">
            <a:off x="1934678" y="3850105"/>
            <a:ext cx="2136808" cy="2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7141" y="3965609"/>
            <a:ext cx="1311578" cy="276999"/>
          </a:xfrm>
          <a:prstGeom prst="rect">
            <a:avLst/>
          </a:prstGeom>
          <a:noFill/>
        </p:spPr>
        <p:txBody>
          <a:bodyPr wrap="none" rtlCol="0">
            <a:spAutoFit/>
          </a:bodyPr>
          <a:lstStyle/>
          <a:p>
            <a:r>
              <a:rPr lang="en-GB" sz="1200" dirty="0" smtClean="0"/>
              <a:t>Ports greyed out</a:t>
            </a:r>
            <a:endParaRPr lang="en-GB" sz="1200" dirty="0"/>
          </a:p>
        </p:txBody>
      </p:sp>
      <p:sp>
        <p:nvSpPr>
          <p:cNvPr id="15" name="TextBox 14"/>
          <p:cNvSpPr txBox="1"/>
          <p:nvPr/>
        </p:nvSpPr>
        <p:spPr>
          <a:xfrm>
            <a:off x="134754" y="5861786"/>
            <a:ext cx="5396477" cy="276999"/>
          </a:xfrm>
          <a:prstGeom prst="rect">
            <a:avLst/>
          </a:prstGeom>
          <a:noFill/>
        </p:spPr>
        <p:txBody>
          <a:bodyPr wrap="none" rtlCol="0">
            <a:spAutoFit/>
          </a:bodyPr>
          <a:lstStyle/>
          <a:p>
            <a:r>
              <a:rPr lang="en-GB" sz="1200" dirty="0" smtClean="0"/>
              <a:t>This default will block complete access to this IP if added to a prohibited item</a:t>
            </a:r>
            <a:endParaRPr lang="en-GB" sz="1200" dirty="0"/>
          </a:p>
        </p:txBody>
      </p:sp>
      <p:cxnSp>
        <p:nvCxnSpPr>
          <p:cNvPr id="16" name="Straight Arrow Connector 15"/>
          <p:cNvCxnSpPr/>
          <p:nvPr/>
        </p:nvCxnSpPr>
        <p:spPr>
          <a:xfrm flipV="1">
            <a:off x="1963554" y="4138863"/>
            <a:ext cx="2127183" cy="558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4755" y="4706753"/>
            <a:ext cx="3051208" cy="461665"/>
          </a:xfrm>
          <a:prstGeom prst="rect">
            <a:avLst/>
          </a:prstGeom>
          <a:noFill/>
        </p:spPr>
        <p:txBody>
          <a:bodyPr wrap="square" rtlCol="0">
            <a:spAutoFit/>
          </a:bodyPr>
          <a:lstStyle/>
          <a:p>
            <a:r>
              <a:rPr lang="en-GB" sz="1200" dirty="0" smtClean="0"/>
              <a:t>Enables the ability to add the path you want control</a:t>
            </a:r>
            <a:endParaRPr lang="en-GB" sz="1200" dirty="0"/>
          </a:p>
        </p:txBody>
      </p:sp>
      <p:sp>
        <p:nvSpPr>
          <p:cNvPr id="17" name="TextBox 16"/>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nielo\Desktop\url.tif"/>
          <p:cNvPicPr>
            <a:picLocks noChangeAspect="1" noChangeArrowheads="1"/>
          </p:cNvPicPr>
          <p:nvPr/>
        </p:nvPicPr>
        <p:blipFill>
          <a:blip r:embed="rId3" cstate="print"/>
          <a:srcRect/>
          <a:stretch>
            <a:fillRect/>
          </a:stretch>
        </p:blipFill>
        <p:spPr bwMode="auto">
          <a:xfrm>
            <a:off x="3495734" y="1245996"/>
            <a:ext cx="4924425" cy="4533900"/>
          </a:xfrm>
          <a:prstGeom prst="rect">
            <a:avLst/>
          </a:prstGeom>
          <a:noFill/>
        </p:spPr>
      </p:pic>
      <p:sp>
        <p:nvSpPr>
          <p:cNvPr id="2" name="Title 1"/>
          <p:cNvSpPr>
            <a:spLocks noGrp="1"/>
          </p:cNvSpPr>
          <p:nvPr>
            <p:ph type="title"/>
          </p:nvPr>
        </p:nvSpPr>
        <p:spPr/>
        <p:txBody>
          <a:bodyPr/>
          <a:lstStyle/>
          <a:p>
            <a:r>
              <a:rPr lang="en-GB" dirty="0" smtClean="0"/>
              <a:t>ANAC how to use, Controlling access to URLs</a:t>
            </a:r>
            <a:endParaRPr lang="en-GB" dirty="0"/>
          </a:p>
        </p:txBody>
      </p:sp>
      <p:cxnSp>
        <p:nvCxnSpPr>
          <p:cNvPr id="6" name="Straight Arrow Connector 5"/>
          <p:cNvCxnSpPr/>
          <p:nvPr/>
        </p:nvCxnSpPr>
        <p:spPr>
          <a:xfrm>
            <a:off x="2242686" y="2223436"/>
            <a:ext cx="1395663" cy="64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638" y="2011680"/>
            <a:ext cx="1882247" cy="276999"/>
          </a:xfrm>
          <a:prstGeom prst="rect">
            <a:avLst/>
          </a:prstGeom>
          <a:noFill/>
        </p:spPr>
        <p:txBody>
          <a:bodyPr wrap="none" rtlCol="0">
            <a:spAutoFit/>
          </a:bodyPr>
          <a:lstStyle/>
          <a:p>
            <a:r>
              <a:rPr lang="en-GB" sz="1200" dirty="0" smtClean="0"/>
              <a:t>Host Name Radio Button</a:t>
            </a:r>
            <a:endParaRPr lang="en-GB" sz="1200" dirty="0"/>
          </a:p>
        </p:txBody>
      </p:sp>
      <p:cxnSp>
        <p:nvCxnSpPr>
          <p:cNvPr id="10" name="Straight Arrow Connector 9"/>
          <p:cNvCxnSpPr/>
          <p:nvPr/>
        </p:nvCxnSpPr>
        <p:spPr>
          <a:xfrm>
            <a:off x="2129883" y="3323063"/>
            <a:ext cx="2037856" cy="122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006" y="2867390"/>
            <a:ext cx="2964722" cy="461665"/>
          </a:xfrm>
          <a:prstGeom prst="rect">
            <a:avLst/>
          </a:prstGeom>
          <a:noFill/>
        </p:spPr>
        <p:txBody>
          <a:bodyPr wrap="none" rtlCol="0">
            <a:spAutoFit/>
          </a:bodyPr>
          <a:lstStyle/>
          <a:p>
            <a:r>
              <a:rPr lang="en-GB" sz="1200" dirty="0" smtClean="0"/>
              <a:t>The IP of the console machine by default</a:t>
            </a:r>
          </a:p>
          <a:p>
            <a:r>
              <a:rPr lang="en-GB" sz="1200" dirty="0" smtClean="0"/>
              <a:t>However the host will need to be added</a:t>
            </a:r>
            <a:endParaRPr lang="en-GB" sz="1200" dirty="0"/>
          </a:p>
        </p:txBody>
      </p:sp>
      <p:sp>
        <p:nvSpPr>
          <p:cNvPr id="15" name="TextBox 14"/>
          <p:cNvSpPr txBox="1"/>
          <p:nvPr/>
        </p:nvSpPr>
        <p:spPr>
          <a:xfrm>
            <a:off x="134754" y="5861786"/>
            <a:ext cx="5402441" cy="276999"/>
          </a:xfrm>
          <a:prstGeom prst="rect">
            <a:avLst/>
          </a:prstGeom>
          <a:noFill/>
        </p:spPr>
        <p:txBody>
          <a:bodyPr wrap="none" rtlCol="0">
            <a:spAutoFit/>
          </a:bodyPr>
          <a:lstStyle/>
          <a:p>
            <a:r>
              <a:rPr lang="en-GB" sz="1200" dirty="0" smtClean="0"/>
              <a:t>This will block access to the appsense phone list if placed in a prohibited rule</a:t>
            </a:r>
            <a:endParaRPr lang="en-GB" sz="1200" dirty="0"/>
          </a:p>
        </p:txBody>
      </p:sp>
      <p:cxnSp>
        <p:nvCxnSpPr>
          <p:cNvPr id="16" name="Straight Arrow Connector 15"/>
          <p:cNvCxnSpPr/>
          <p:nvPr/>
        </p:nvCxnSpPr>
        <p:spPr>
          <a:xfrm flipV="1">
            <a:off x="1963554" y="4138863"/>
            <a:ext cx="2127183" cy="558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9138" y="4770532"/>
            <a:ext cx="3390672" cy="461665"/>
          </a:xfrm>
          <a:prstGeom prst="rect">
            <a:avLst/>
          </a:prstGeom>
          <a:noFill/>
        </p:spPr>
        <p:txBody>
          <a:bodyPr wrap="none" rtlCol="0">
            <a:spAutoFit/>
          </a:bodyPr>
          <a:lstStyle/>
          <a:p>
            <a:r>
              <a:rPr lang="en-GB" sz="1200" dirty="0" smtClean="0"/>
              <a:t>URL path can be entered in the host section</a:t>
            </a:r>
          </a:p>
          <a:p>
            <a:r>
              <a:rPr lang="en-GB" sz="1200" dirty="0" smtClean="0"/>
              <a:t>And will automatically be moved to this location</a:t>
            </a:r>
            <a:endParaRPr lang="en-GB" sz="1200" dirty="0"/>
          </a:p>
        </p:txBody>
      </p:sp>
      <p:sp>
        <p:nvSpPr>
          <p:cNvPr id="12" name="TextBox 11"/>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be aware of</a:t>
            </a:r>
            <a:endParaRPr lang="en-GB" dirty="0"/>
          </a:p>
        </p:txBody>
      </p:sp>
      <p:sp>
        <p:nvSpPr>
          <p:cNvPr id="3" name="Content Placeholder 2"/>
          <p:cNvSpPr>
            <a:spLocks noGrp="1"/>
          </p:cNvSpPr>
          <p:nvPr>
            <p:ph idx="1"/>
          </p:nvPr>
        </p:nvSpPr>
        <p:spPr/>
        <p:txBody>
          <a:bodyPr/>
          <a:lstStyle/>
          <a:p>
            <a:r>
              <a:rPr lang="en-GB" dirty="0" smtClean="0"/>
              <a:t>Specifying *.*.*.* for an Blanket block for everyone</a:t>
            </a:r>
          </a:p>
          <a:p>
            <a:pPr lvl="1"/>
            <a:r>
              <a:rPr lang="en-GB" sz="1600" dirty="0" smtClean="0"/>
              <a:t>Will block </a:t>
            </a:r>
            <a:r>
              <a:rPr lang="en-GB" sz="1600" b="1" dirty="0" smtClean="0"/>
              <a:t>all </a:t>
            </a:r>
            <a:r>
              <a:rPr lang="en-GB" sz="1600" dirty="0" smtClean="0"/>
              <a:t>outbound network traffic and will force you to add everything that that needs network access to function we will be adding 0.0.0.0 as part of SP2</a:t>
            </a:r>
          </a:p>
          <a:p>
            <a:r>
              <a:rPr lang="en-GB" dirty="0" smtClean="0"/>
              <a:t>Blocking applies to the user, not things that run as system</a:t>
            </a:r>
          </a:p>
          <a:p>
            <a:r>
              <a:rPr lang="en-GB" dirty="0" smtClean="0"/>
              <a:t>Reverse DNS lookups are turned off by default</a:t>
            </a:r>
          </a:p>
          <a:p>
            <a:pPr lvl="1"/>
            <a:r>
              <a:rPr lang="en-GB" dirty="0" smtClean="0"/>
              <a:t>An engineering key exists to turn on if needed for local</a:t>
            </a:r>
          </a:p>
          <a:p>
            <a:r>
              <a:rPr lang="en-GB" dirty="0" smtClean="0"/>
              <a:t>Controlling Internet traffic will have a negative impact on performance</a:t>
            </a:r>
          </a:p>
          <a:p>
            <a:r>
              <a:rPr lang="en-GB" dirty="0" smtClean="0"/>
              <a:t>An accessible rule will override a denied rule of the same type</a:t>
            </a:r>
          </a:p>
          <a:p>
            <a:pPr lvl="1"/>
            <a:r>
              <a:rPr lang="en-GB" dirty="0" smtClean="0"/>
              <a:t>Think of host an IP addresses in the same way as files folder rules and paths as file rules</a:t>
            </a:r>
            <a:endParaRPr lang="en-GB" dirty="0"/>
          </a:p>
        </p:txBody>
      </p:sp>
      <p:sp>
        <p:nvSpPr>
          <p:cNvPr id="4" name="TextBox 3"/>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Practises</a:t>
            </a:r>
            <a:endParaRPr lang="en-GB" dirty="0"/>
          </a:p>
        </p:txBody>
      </p:sp>
      <p:sp>
        <p:nvSpPr>
          <p:cNvPr id="3" name="Content Placeholder 2"/>
          <p:cNvSpPr>
            <a:spLocks noGrp="1"/>
          </p:cNvSpPr>
          <p:nvPr>
            <p:ph idx="1"/>
          </p:nvPr>
        </p:nvSpPr>
        <p:spPr/>
        <p:txBody>
          <a:bodyPr/>
          <a:lstStyle/>
          <a:p>
            <a:r>
              <a:rPr lang="en-GB" dirty="0" smtClean="0"/>
              <a:t>Try to limit the use of wildcard *</a:t>
            </a:r>
          </a:p>
          <a:p>
            <a:r>
              <a:rPr lang="en-GB" dirty="0" smtClean="0"/>
              <a:t>Limit use for controlling external web access</a:t>
            </a:r>
          </a:p>
          <a:p>
            <a:r>
              <a:rPr lang="en-GB" dirty="0" smtClean="0"/>
              <a:t>Make sure </a:t>
            </a:r>
            <a:r>
              <a:rPr lang="en-GB" dirty="0" err="1" smtClean="0"/>
              <a:t>thatTurn</a:t>
            </a:r>
            <a:r>
              <a:rPr lang="en-GB" dirty="0" smtClean="0"/>
              <a:t> off the reverse DNS look up for internal web sites/web applications</a:t>
            </a:r>
          </a:p>
          <a:p>
            <a:pPr lvl="1"/>
            <a:r>
              <a:rPr lang="en-GB" sz="1600" dirty="0" err="1" smtClean="0"/>
              <a:t>HKLM</a:t>
            </a:r>
            <a:r>
              <a:rPr lang="en-GB" sz="1600" dirty="0" smtClean="0"/>
              <a:t>\software\AppSense Technologies\Application Manager\</a:t>
            </a:r>
            <a:r>
              <a:rPr lang="en-GB" sz="1600" dirty="0" err="1" smtClean="0"/>
              <a:t>MessageConfig</a:t>
            </a:r>
            <a:r>
              <a:rPr lang="en-GB" sz="1600" dirty="0" smtClean="0"/>
              <a:t>\Engineering</a:t>
            </a:r>
          </a:p>
          <a:p>
            <a:r>
              <a:rPr lang="en-GB" dirty="0" smtClean="0"/>
              <a:t>Try not to mix different types of network connection</a:t>
            </a:r>
          </a:p>
          <a:p>
            <a:pPr lvl="1"/>
            <a:r>
              <a:rPr lang="en-GB" dirty="0" smtClean="0"/>
              <a:t>If you have blocked all </a:t>
            </a:r>
            <a:r>
              <a:rPr lang="en-GB" dirty="0" err="1" smtClean="0"/>
              <a:t>urls</a:t>
            </a:r>
            <a:r>
              <a:rPr lang="en-GB" dirty="0" smtClean="0"/>
              <a:t> in your blacklist then you should allow the same type in your white list </a:t>
            </a:r>
            <a:endParaRPr lang="en-GB" dirty="0"/>
          </a:p>
        </p:txBody>
      </p:sp>
      <p:sp>
        <p:nvSpPr>
          <p:cNvPr id="4" name="TextBox 3"/>
          <p:cNvSpPr txBox="1"/>
          <p:nvPr/>
        </p:nvSpPr>
        <p:spPr>
          <a:xfrm>
            <a:off x="0" y="6642556"/>
            <a:ext cx="9144000" cy="215444"/>
          </a:xfrm>
          <a:prstGeom prst="rect">
            <a:avLst/>
          </a:prstGeom>
          <a:noFill/>
        </p:spPr>
        <p:txBody>
          <a:bodyPr wrap="square" rtlCol="0">
            <a:spAutoFit/>
          </a:bodyPr>
          <a:lstStyle/>
          <a:p>
            <a:pPr algn="ctr"/>
            <a:r>
              <a:rPr lang="en-GB" sz="800" dirty="0" smtClean="0"/>
              <a:t>Company Confidential</a:t>
            </a:r>
            <a:endParaRPr lang="en-GB" sz="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Demo</a:t>
            </a:r>
            <a:endParaRPr lang="en-GB"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Questions ?</a:t>
            </a:r>
            <a:endParaRPr lang="en-GB"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err="1" smtClean="0"/>
              <a:t>AOB</a:t>
            </a:r>
            <a:endParaRPr lang="en-GB"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Resources...</a:t>
            </a:r>
            <a:endParaRPr lang="en-GB" dirty="0"/>
          </a:p>
        </p:txBody>
      </p:sp>
      <p:sp>
        <p:nvSpPr>
          <p:cNvPr id="3" name="Content Placeholder 2"/>
          <p:cNvSpPr>
            <a:spLocks noGrp="1"/>
          </p:cNvSpPr>
          <p:nvPr>
            <p:ph idx="1"/>
          </p:nvPr>
        </p:nvSpPr>
        <p:spPr/>
        <p:txBody>
          <a:bodyPr/>
          <a:lstStyle/>
          <a:p>
            <a:r>
              <a:rPr lang="en-GB" sz="2000" dirty="0" smtClean="0"/>
              <a:t>AppSense Blogs</a:t>
            </a:r>
          </a:p>
          <a:p>
            <a:pPr lvl="1"/>
            <a:r>
              <a:rPr lang="en-GB" sz="1800" dirty="0" smtClean="0">
                <a:hlinkClick r:id="rId2"/>
              </a:rPr>
              <a:t>http://www.appsense.com/community/</a:t>
            </a:r>
            <a:endParaRPr lang="en-GB" sz="1800" dirty="0" smtClean="0"/>
          </a:p>
          <a:p>
            <a:pPr lvl="1"/>
            <a:r>
              <a:rPr lang="en-GB" sz="1800" dirty="0" smtClean="0"/>
              <a:t>Updated daily by Marketing, pre sales, support, product managers</a:t>
            </a:r>
            <a:br>
              <a:rPr lang="en-GB" sz="1800" dirty="0" smtClean="0"/>
            </a:br>
            <a:endParaRPr lang="en-GB" sz="1800" dirty="0" smtClean="0"/>
          </a:p>
          <a:p>
            <a:r>
              <a:rPr lang="en-GB" sz="2000" dirty="0" smtClean="0"/>
              <a:t>Videos</a:t>
            </a:r>
          </a:p>
          <a:p>
            <a:pPr lvl="1"/>
            <a:r>
              <a:rPr lang="en-GB" sz="1800" dirty="0" smtClean="0">
                <a:hlinkClick r:id="rId3"/>
              </a:rPr>
              <a:t>www.appsense.com/media</a:t>
            </a:r>
            <a:r>
              <a:rPr lang="en-GB" sz="1800" dirty="0" smtClean="0"/>
              <a:t/>
            </a:r>
            <a:br>
              <a:rPr lang="en-GB" sz="1800" dirty="0" smtClean="0"/>
            </a:br>
            <a:endParaRPr lang="en-GB" sz="1800" dirty="0" smtClean="0"/>
          </a:p>
          <a:p>
            <a:r>
              <a:rPr lang="en-GB" sz="2000" dirty="0" smtClean="0"/>
              <a:t>AppSense Consultant – Jon Wallace (</a:t>
            </a:r>
            <a:r>
              <a:rPr lang="en-GB" sz="2000" dirty="0" err="1" smtClean="0"/>
              <a:t>MVP</a:t>
            </a:r>
            <a:r>
              <a:rPr lang="en-GB" sz="2000" dirty="0" smtClean="0"/>
              <a:t>)</a:t>
            </a:r>
          </a:p>
          <a:p>
            <a:pPr lvl="1"/>
            <a:r>
              <a:rPr lang="en-GB" sz="1800" dirty="0" smtClean="0">
                <a:hlinkClick r:id="rId4"/>
              </a:rPr>
              <a:t>www.insidetheregistry.com</a:t>
            </a:r>
            <a:r>
              <a:rPr lang="en-GB" sz="1800" dirty="0" smtClean="0"/>
              <a:t/>
            </a:r>
            <a:br>
              <a:rPr lang="en-GB" sz="1800" dirty="0" smtClean="0"/>
            </a:br>
            <a:endParaRPr lang="en-GB" sz="1800" dirty="0" smtClean="0"/>
          </a:p>
          <a:p>
            <a:r>
              <a:rPr lang="en-GB" sz="2000" dirty="0" smtClean="0"/>
              <a:t>AppSense Pre Sales / System Engineering</a:t>
            </a:r>
          </a:p>
          <a:p>
            <a:pPr lvl="1"/>
            <a:r>
              <a:rPr lang="en-GB" sz="1800" dirty="0" smtClean="0">
                <a:hlinkClick r:id="rId5"/>
              </a:rPr>
              <a:t>RoWPreSales@AppSense.com</a:t>
            </a:r>
            <a:endParaRPr lang="en-GB" sz="1800" dirty="0" smtClean="0"/>
          </a:p>
          <a:p>
            <a:pPr lvl="1"/>
            <a:endParaRPr lang="en-GB" sz="1800" dirty="0" smtClean="0"/>
          </a:p>
          <a:p>
            <a:r>
              <a:rPr lang="en-GB" sz="2000" dirty="0" smtClean="0"/>
              <a:t>AppSense un official forums</a:t>
            </a:r>
          </a:p>
          <a:p>
            <a:pPr lvl="1"/>
            <a:r>
              <a:rPr lang="en-GB" sz="1800" dirty="0" smtClean="0">
                <a:hlinkClick r:id="rId6"/>
              </a:rPr>
              <a:t>http://www.apug.info/</a:t>
            </a:r>
            <a:r>
              <a:rPr lang="en-GB" dirty="0" smtClean="0"/>
              <a:t/>
            </a:r>
            <a:br>
              <a:rPr lang="en-GB" dirty="0" smtClean="0"/>
            </a:br>
            <a:endParaRPr lang="en-GB" dirty="0" smtClean="0"/>
          </a:p>
          <a:p>
            <a:pPr lvl="1"/>
            <a:endParaRPr lang="en-GB" dirty="0" smtClean="0"/>
          </a:p>
          <a:p>
            <a:pPr lvl="1"/>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Some Basics</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Basics</a:t>
            </a:r>
            <a:endParaRPr lang="en-GB" dirty="0"/>
          </a:p>
        </p:txBody>
      </p:sp>
      <p:sp>
        <p:nvSpPr>
          <p:cNvPr id="3" name="Content Placeholder 2"/>
          <p:cNvSpPr>
            <a:spLocks noGrp="1"/>
          </p:cNvSpPr>
          <p:nvPr>
            <p:ph idx="1"/>
          </p:nvPr>
        </p:nvSpPr>
        <p:spPr/>
        <p:txBody>
          <a:bodyPr/>
          <a:lstStyle/>
          <a:p>
            <a:r>
              <a:rPr lang="en-GB" dirty="0" smtClean="0"/>
              <a:t>The AMC</a:t>
            </a:r>
          </a:p>
          <a:p>
            <a:pPr lvl="1"/>
            <a:r>
              <a:rPr lang="en-GB" dirty="0" smtClean="0"/>
              <a:t>W2K3, </a:t>
            </a:r>
            <a:r>
              <a:rPr lang="en-GB" dirty="0" err="1" smtClean="0"/>
              <a:t>IIS</a:t>
            </a:r>
            <a:r>
              <a:rPr lang="en-GB" dirty="0" smtClean="0"/>
              <a:t>, BITS, HTTP(s)</a:t>
            </a:r>
            <a:br>
              <a:rPr lang="en-GB" dirty="0" smtClean="0"/>
            </a:br>
            <a:endParaRPr lang="en-GB" dirty="0" smtClean="0"/>
          </a:p>
          <a:p>
            <a:r>
              <a:rPr lang="en-GB" dirty="0" smtClean="0"/>
              <a:t>The Agents</a:t>
            </a:r>
          </a:p>
          <a:p>
            <a:pPr lvl="1"/>
            <a:r>
              <a:rPr lang="en-GB" dirty="0" err="1" smtClean="0"/>
              <a:t>MSI</a:t>
            </a:r>
            <a:r>
              <a:rPr lang="en-GB" dirty="0" smtClean="0"/>
              <a:t/>
            </a:r>
            <a:br>
              <a:rPr lang="en-GB" dirty="0" smtClean="0"/>
            </a:br>
            <a:endParaRPr lang="en-GB" dirty="0" smtClean="0"/>
          </a:p>
          <a:p>
            <a:r>
              <a:rPr lang="en-GB" dirty="0" smtClean="0"/>
              <a:t>The </a:t>
            </a:r>
            <a:r>
              <a:rPr lang="en-GB" dirty="0" err="1" smtClean="0"/>
              <a:t>Config’s</a:t>
            </a:r>
            <a:endParaRPr lang="en-GB" dirty="0" smtClean="0"/>
          </a:p>
          <a:p>
            <a:pPr lvl="1"/>
            <a:r>
              <a:rPr lang="en-GB" dirty="0" smtClean="0"/>
              <a:t>XML, Packaged as </a:t>
            </a:r>
            <a:r>
              <a:rPr lang="en-GB" dirty="0" err="1" smtClean="0"/>
              <a:t>MSI</a:t>
            </a:r>
            <a:r>
              <a:rPr lang="en-GB" dirty="0" smtClean="0"/>
              <a:t>, can be saved in A**P format (zip)</a:t>
            </a:r>
            <a:br>
              <a:rPr lang="en-GB" dirty="0" smtClean="0"/>
            </a:br>
            <a:endParaRPr lang="en-GB" dirty="0" smtClean="0"/>
          </a:p>
          <a:p>
            <a:r>
              <a:rPr lang="en-GB" dirty="0" smtClean="0"/>
              <a:t>Deployment Groups</a:t>
            </a:r>
          </a:p>
          <a:p>
            <a:pPr lvl="1"/>
            <a:r>
              <a:rPr lang="en-GB" dirty="0" smtClean="0"/>
              <a:t>Directory </a:t>
            </a:r>
            <a:r>
              <a:rPr lang="en-GB" dirty="0" err="1" smtClean="0"/>
              <a:t>vs</a:t>
            </a:r>
            <a:r>
              <a:rPr lang="en-GB" dirty="0" smtClean="0"/>
              <a:t> Computer </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Installation of </a:t>
            </a:r>
            <a:r>
              <a:rPr lang="en-GB" dirty="0" err="1" smtClean="0"/>
              <a:t>CCA</a:t>
            </a:r>
            <a:endParaRPr lang="en-GB" dirty="0"/>
          </a:p>
        </p:txBody>
      </p:sp>
      <p:sp>
        <p:nvSpPr>
          <p:cNvPr id="3" name="Content Placeholder 2"/>
          <p:cNvSpPr>
            <a:spLocks noGrp="1"/>
          </p:cNvSpPr>
          <p:nvPr>
            <p:ph idx="1"/>
          </p:nvPr>
        </p:nvSpPr>
        <p:spPr/>
        <p:txBody>
          <a:bodyPr/>
          <a:lstStyle/>
          <a:p>
            <a:r>
              <a:rPr lang="en-GB" dirty="0" smtClean="0"/>
              <a:t>Deployment Options</a:t>
            </a:r>
          </a:p>
          <a:p>
            <a:pPr lvl="1"/>
            <a:r>
              <a:rPr lang="en-GB" dirty="0" smtClean="0"/>
              <a:t>SCCM, </a:t>
            </a:r>
            <a:r>
              <a:rPr lang="en-GB" dirty="0" err="1" smtClean="0"/>
              <a:t>Altiris</a:t>
            </a:r>
            <a:r>
              <a:rPr lang="en-GB" dirty="0" smtClean="0"/>
              <a:t>, GPO, AppSense Deployment Tool,</a:t>
            </a:r>
            <a:endParaRPr lang="en-GB" sz="1600" dirty="0" smtClean="0"/>
          </a:p>
          <a:p>
            <a:endParaRPr lang="en-GB" sz="1600" dirty="0" smtClean="0"/>
          </a:p>
          <a:p>
            <a:r>
              <a:rPr lang="en-GB" sz="1600" dirty="0" smtClean="0"/>
              <a:t>msiexec.exe /</a:t>
            </a:r>
            <a:r>
              <a:rPr lang="en-GB" sz="1600" dirty="0" err="1" smtClean="0"/>
              <a:t>qn</a:t>
            </a:r>
            <a:r>
              <a:rPr lang="en-GB" sz="1600" dirty="0" smtClean="0"/>
              <a:t> /</a:t>
            </a:r>
            <a:r>
              <a:rPr lang="en-GB" sz="1600" dirty="0" err="1" smtClean="0"/>
              <a:t>i</a:t>
            </a:r>
            <a:r>
              <a:rPr lang="en-GB" sz="1600" dirty="0" smtClean="0"/>
              <a:t> "&lt;</a:t>
            </a:r>
            <a:r>
              <a:rPr lang="en-GB" sz="1600" dirty="0" err="1" smtClean="0"/>
              <a:t>MSI</a:t>
            </a:r>
            <a:r>
              <a:rPr lang="en-GB" sz="1600" dirty="0" smtClean="0"/>
              <a:t> file path&gt;\CommunicationsAgent.msi" </a:t>
            </a:r>
            <a:r>
              <a:rPr lang="en-GB" sz="1600" dirty="0" err="1" smtClean="0"/>
              <a:t>WEB_SITE</a:t>
            </a:r>
            <a:r>
              <a:rPr lang="en-GB" sz="1600" dirty="0" smtClean="0"/>
              <a:t>="https://&lt;Management Server Name&gt;" </a:t>
            </a:r>
            <a:r>
              <a:rPr lang="en-GB" sz="1600" dirty="0" err="1" smtClean="0"/>
              <a:t>GROUP_NAME</a:t>
            </a:r>
            <a:r>
              <a:rPr lang="en-GB" sz="1600" dirty="0" smtClean="0"/>
              <a:t>="&lt;</a:t>
            </a:r>
            <a:r>
              <a:rPr lang="en-GB" sz="1600" dirty="0" err="1" smtClean="0"/>
              <a:t>DeploymentGroup</a:t>
            </a:r>
            <a:r>
              <a:rPr lang="en-GB" sz="1600" dirty="0" smtClean="0"/>
              <a:t>&gt;"</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AppSense Environment Manager</a:t>
            </a:r>
          </a:p>
          <a:p>
            <a:r>
              <a:rPr lang="en-GB" dirty="0" smtClean="0"/>
              <a:t>Sp1 and Sp2 Update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AppSense Environment Manager 8.0 SP1</a:t>
            </a:r>
            <a:endParaRPr lang="en-US" dirty="0"/>
          </a:p>
        </p:txBody>
      </p:sp>
      <p:sp>
        <p:nvSpPr>
          <p:cNvPr id="3" name="Inhaltsplatzhalter 2"/>
          <p:cNvSpPr>
            <a:spLocks noGrp="1"/>
          </p:cNvSpPr>
          <p:nvPr>
            <p:ph idx="1"/>
          </p:nvPr>
        </p:nvSpPr>
        <p:spPr/>
        <p:txBody>
          <a:bodyPr/>
          <a:lstStyle/>
          <a:p>
            <a:pPr>
              <a:buNone/>
            </a:pPr>
            <a:r>
              <a:rPr lang="en-GB" b="1" dirty="0" smtClean="0"/>
              <a:t>	</a:t>
            </a:r>
            <a:r>
              <a:rPr lang="en-GB" sz="2800" dirty="0" smtClean="0"/>
              <a:t>Policy Configuration</a:t>
            </a:r>
          </a:p>
          <a:p>
            <a:pPr lvl="1"/>
            <a:r>
              <a:rPr lang="en-GB" sz="2400" dirty="0" smtClean="0"/>
              <a:t>Override Personalization option on Process Start nodes</a:t>
            </a:r>
          </a:p>
          <a:p>
            <a:pPr lvl="1"/>
            <a:r>
              <a:rPr lang="en-GB" sz="2400" dirty="0" smtClean="0"/>
              <a:t>Automated Desktop Settings Refresh on Policy Configuration Triggers</a:t>
            </a:r>
          </a:p>
          <a:p>
            <a:pPr lvl="1"/>
            <a:r>
              <a:rPr lang="en-GB" sz="2400" dirty="0" smtClean="0"/>
              <a:t>Microsoft App-V support Policy Configuration</a:t>
            </a:r>
          </a:p>
          <a:p>
            <a:pPr lvl="1"/>
            <a:r>
              <a:rPr lang="en-GB" sz="2400" dirty="0" smtClean="0"/>
              <a:t>Reusable conditions in reusable nodes</a:t>
            </a:r>
          </a:p>
          <a:p>
            <a:pPr lvl="1"/>
            <a:r>
              <a:rPr lang="en-GB" sz="2400" dirty="0" smtClean="0"/>
              <a:t>Performance enhancements</a:t>
            </a:r>
          </a:p>
          <a:p>
            <a:endParaRPr lang="en-GB" sz="1400" dirty="0" smtClean="0"/>
          </a:p>
          <a:p>
            <a:pPr>
              <a:buNone/>
            </a:pP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Agenda</a:t>
            </a:r>
            <a:endParaRPr lang="de-DE" dirty="0"/>
          </a:p>
        </p:txBody>
      </p:sp>
      <p:sp>
        <p:nvSpPr>
          <p:cNvPr id="4" name="Inhaltsplatzhalter 3"/>
          <p:cNvSpPr>
            <a:spLocks noGrp="1"/>
          </p:cNvSpPr>
          <p:nvPr>
            <p:ph idx="1"/>
          </p:nvPr>
        </p:nvSpPr>
        <p:spPr>
          <a:xfrm>
            <a:off x="457199" y="1037230"/>
            <a:ext cx="5070143" cy="5088934"/>
          </a:xfrm>
        </p:spPr>
        <p:txBody>
          <a:bodyPr/>
          <a:lstStyle/>
          <a:p>
            <a:pPr lvl="0"/>
            <a:r>
              <a:rPr lang="de-DE" sz="2000" dirty="0" smtClean="0"/>
              <a:t>Recap and Demonstration of UEM</a:t>
            </a:r>
          </a:p>
          <a:p>
            <a:pPr lvl="0"/>
            <a:r>
              <a:rPr lang="en-GB" sz="2000" dirty="0" smtClean="0"/>
              <a:t>Common Questions</a:t>
            </a:r>
          </a:p>
          <a:p>
            <a:pPr lvl="0"/>
            <a:r>
              <a:rPr lang="en-GB" sz="2000" dirty="0" err="1" smtClean="0"/>
              <a:t>EM</a:t>
            </a:r>
            <a:r>
              <a:rPr lang="en-GB" sz="2000" dirty="0" smtClean="0"/>
              <a:t> SP1 and SP2 Update</a:t>
            </a:r>
          </a:p>
          <a:p>
            <a:pPr lvl="0"/>
            <a:r>
              <a:rPr lang="en-GB" sz="2000" dirty="0" smtClean="0"/>
              <a:t>Best Practice</a:t>
            </a:r>
          </a:p>
          <a:p>
            <a:pPr lvl="1"/>
            <a:r>
              <a:rPr lang="en-GB" sz="1600" dirty="0" err="1" smtClean="0"/>
              <a:t>EM</a:t>
            </a:r>
            <a:r>
              <a:rPr lang="en-GB" sz="1600" dirty="0" smtClean="0"/>
              <a:t> Policy and </a:t>
            </a:r>
            <a:r>
              <a:rPr lang="en-GB" sz="1600" dirty="0" err="1" smtClean="0"/>
              <a:t>EM</a:t>
            </a:r>
            <a:r>
              <a:rPr lang="en-GB" sz="1600" dirty="0" smtClean="0"/>
              <a:t> Personalisation</a:t>
            </a:r>
          </a:p>
          <a:p>
            <a:pPr lvl="0"/>
            <a:r>
              <a:rPr lang="en-GB" sz="2000" dirty="0" smtClean="0"/>
              <a:t>Troubleshooting</a:t>
            </a:r>
            <a:endParaRPr lang="en-GB" sz="1600" dirty="0" smtClean="0"/>
          </a:p>
          <a:p>
            <a:pPr lvl="0"/>
            <a:r>
              <a:rPr lang="de-DE" sz="2000" dirty="0" smtClean="0"/>
              <a:t>Arhitecture, </a:t>
            </a:r>
            <a:r>
              <a:rPr lang="en-GB" sz="2000" dirty="0" smtClean="0"/>
              <a:t>Scalability and Multi Site</a:t>
            </a:r>
          </a:p>
          <a:p>
            <a:pPr lvl="0"/>
            <a:r>
              <a:rPr lang="en-GB" sz="2000" dirty="0" smtClean="0"/>
              <a:t>Streamed “Provisioned OS”</a:t>
            </a:r>
          </a:p>
          <a:p>
            <a:pPr lvl="0"/>
            <a:r>
              <a:rPr lang="en-GB" sz="2000" dirty="0" smtClean="0"/>
              <a:t>Streamed Applications</a:t>
            </a:r>
          </a:p>
          <a:p>
            <a:pPr lvl="0"/>
            <a:r>
              <a:rPr lang="en-GB" sz="2000" dirty="0" smtClean="0"/>
              <a:t>PM Update</a:t>
            </a:r>
          </a:p>
          <a:p>
            <a:pPr marL="800100" lvl="2" indent="-342900"/>
            <a:r>
              <a:rPr lang="en-GB" sz="2000" dirty="0" smtClean="0"/>
              <a:t>Default Configuration</a:t>
            </a:r>
          </a:p>
          <a:p>
            <a:pPr marL="800100" lvl="2" indent="-342900"/>
            <a:r>
              <a:rPr lang="en-GB" sz="2000" dirty="0" smtClean="0"/>
              <a:t>Statistics</a:t>
            </a:r>
          </a:p>
          <a:p>
            <a:pPr lvl="0"/>
            <a:r>
              <a:rPr lang="en-GB" sz="2000" dirty="0" smtClean="0"/>
              <a:t>AM Update</a:t>
            </a:r>
          </a:p>
          <a:p>
            <a:pPr marL="800100" lvl="2" indent="-342900"/>
            <a:r>
              <a:rPr lang="en-GB" sz="2000" dirty="0" smtClean="0"/>
              <a:t>Default Configuration</a:t>
            </a:r>
          </a:p>
          <a:p>
            <a:pPr marL="800100" lvl="2" indent="-342900"/>
            <a:r>
              <a:rPr lang="en-GB" sz="2000" dirty="0" err="1" smtClean="0"/>
              <a:t>ANAC</a:t>
            </a:r>
            <a:endParaRPr lang="en-GB" sz="2000" dirty="0" smtClean="0"/>
          </a:p>
          <a:p>
            <a:r>
              <a:rPr lang="en-GB" sz="2000" dirty="0" smtClean="0"/>
              <a:t>Other resources</a:t>
            </a:r>
          </a:p>
          <a:p>
            <a:pPr marL="400050" lvl="1" indent="-342900"/>
            <a:endParaRPr lang="en-GB" dirty="0" smtClean="0"/>
          </a:p>
          <a:p>
            <a:pPr lvl="0"/>
            <a:endParaRPr lang="en-GB" dirty="0" smtClean="0"/>
          </a:p>
          <a:p>
            <a:pPr lvl="0"/>
            <a:endParaRPr lang="de-DE" dirty="0" smtClean="0"/>
          </a:p>
          <a:p>
            <a:pPr lvl="0"/>
            <a:endParaRPr lang="de-DE" dirty="0" smtClean="0"/>
          </a:p>
          <a:p>
            <a:pPr lvl="0"/>
            <a:endParaRPr lang="de-DE" dirty="0" smtClean="0"/>
          </a:p>
          <a:p>
            <a:endParaRPr lang="de-DE" dirty="0"/>
          </a:p>
        </p:txBody>
      </p:sp>
      <p:pic>
        <p:nvPicPr>
          <p:cNvPr id="5" name="Picture 4" descr="http://www.commaxx.no/wimages/v8_AppSense_Management_Suite.gif"/>
          <p:cNvPicPr/>
          <p:nvPr/>
        </p:nvPicPr>
        <p:blipFill>
          <a:blip r:embed="rId2" cstate="print"/>
          <a:srcRect/>
          <a:stretch>
            <a:fillRect/>
          </a:stretch>
        </p:blipFill>
        <p:spPr bwMode="auto">
          <a:xfrm>
            <a:off x="6168788" y="1050877"/>
            <a:ext cx="2579427" cy="2347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AppSense Environment Manager 8.0 SP1</a:t>
            </a:r>
            <a:endParaRPr lang="en-US" dirty="0"/>
          </a:p>
        </p:txBody>
      </p:sp>
      <p:sp>
        <p:nvSpPr>
          <p:cNvPr id="3" name="Inhaltsplatzhalter 2"/>
          <p:cNvSpPr>
            <a:spLocks noGrp="1"/>
          </p:cNvSpPr>
          <p:nvPr>
            <p:ph idx="1"/>
          </p:nvPr>
        </p:nvSpPr>
        <p:spPr/>
        <p:txBody>
          <a:bodyPr/>
          <a:lstStyle/>
          <a:p>
            <a:pPr>
              <a:buNone/>
            </a:pPr>
            <a:r>
              <a:rPr lang="en-GB" dirty="0" smtClean="0"/>
              <a:t>	</a:t>
            </a:r>
            <a:r>
              <a:rPr lang="en-GB" sz="2800" dirty="0" smtClean="0"/>
              <a:t>User Personalization</a:t>
            </a:r>
          </a:p>
          <a:p>
            <a:pPr lvl="1">
              <a:buFont typeface="Wingdings" pitchFamily="2" charset="2"/>
              <a:buChar char="§"/>
            </a:pPr>
            <a:r>
              <a:rPr lang="en-GB" sz="2400" dirty="0" smtClean="0"/>
              <a:t>Microsoft App-V support for User Personalization</a:t>
            </a:r>
          </a:p>
          <a:p>
            <a:pPr lvl="1">
              <a:buFont typeface="Wingdings" pitchFamily="2" charset="2"/>
              <a:buChar char="§"/>
            </a:pPr>
            <a:r>
              <a:rPr lang="en-GB" sz="2400" dirty="0" smtClean="0"/>
              <a:t>Discover All Processes mode (passive monitoring)</a:t>
            </a:r>
          </a:p>
          <a:p>
            <a:pPr lvl="1">
              <a:buFont typeface="Wingdings" pitchFamily="2" charset="2"/>
              <a:buChar char="§"/>
            </a:pPr>
            <a:r>
              <a:rPr lang="en-GB" sz="2400" dirty="0" smtClean="0"/>
              <a:t>Personalization Analysis improvements</a:t>
            </a:r>
          </a:p>
          <a:p>
            <a:pPr lvl="1">
              <a:buFont typeface="Wingdings" pitchFamily="2" charset="2"/>
              <a:buChar char="§"/>
            </a:pPr>
            <a:r>
              <a:rPr lang="en-GB" sz="2400" dirty="0" smtClean="0"/>
              <a:t>Ability to disable Desktop Settings per Personalization Group</a:t>
            </a:r>
          </a:p>
          <a:p>
            <a:pPr lvl="1">
              <a:buFont typeface="Wingdings" pitchFamily="2" charset="2"/>
              <a:buChar char="§"/>
            </a:pPr>
            <a:r>
              <a:rPr lang="en-GB" sz="2400" dirty="0" smtClean="0"/>
              <a:t>Ability to move users between Personalization Groups</a:t>
            </a:r>
          </a:p>
          <a:p>
            <a:pPr lvl="1">
              <a:buFont typeface="Wingdings" pitchFamily="2" charset="2"/>
              <a:buChar char="§"/>
            </a:pPr>
            <a:r>
              <a:rPr lang="en-GB" sz="2400" dirty="0" smtClean="0"/>
              <a:t>Large performance enhancements</a:t>
            </a:r>
          </a:p>
          <a:p>
            <a:pPr>
              <a:buNone/>
            </a:pPr>
            <a:endParaRPr lang="en-GB"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AppSense Environment Manager 8.0 SP2</a:t>
            </a:r>
            <a:endParaRPr lang="en-US" dirty="0"/>
          </a:p>
        </p:txBody>
      </p:sp>
      <p:sp>
        <p:nvSpPr>
          <p:cNvPr id="3" name="Inhaltsplatzhalter 2"/>
          <p:cNvSpPr>
            <a:spLocks noGrp="1"/>
          </p:cNvSpPr>
          <p:nvPr>
            <p:ph idx="1"/>
          </p:nvPr>
        </p:nvSpPr>
        <p:spPr/>
        <p:txBody>
          <a:bodyPr/>
          <a:lstStyle/>
          <a:p>
            <a:pPr>
              <a:buNone/>
            </a:pPr>
            <a:r>
              <a:rPr lang="en-GB" b="1" dirty="0" smtClean="0"/>
              <a:t>	</a:t>
            </a:r>
            <a:r>
              <a:rPr lang="en-GB" dirty="0" smtClean="0"/>
              <a:t>Policy Configuration</a:t>
            </a:r>
          </a:p>
          <a:p>
            <a:endParaRPr lang="en-GB" dirty="0" smtClean="0"/>
          </a:p>
          <a:p>
            <a:pPr lvl="1"/>
            <a:r>
              <a:rPr lang="en-GB" dirty="0" smtClean="0"/>
              <a:t> Stop condition for controlling action and node execution</a:t>
            </a:r>
          </a:p>
          <a:p>
            <a:pPr lvl="1"/>
            <a:r>
              <a:rPr lang="en-GB" dirty="0" smtClean="0"/>
              <a:t> Run As User Action</a:t>
            </a:r>
          </a:p>
          <a:p>
            <a:pPr lvl="1"/>
            <a:r>
              <a:rPr lang="en-GB" dirty="0" smtClean="0"/>
              <a:t> Highlight nodes that make use of reusable nodes</a:t>
            </a:r>
          </a:p>
          <a:p>
            <a:pPr lvl="1"/>
            <a:r>
              <a:rPr lang="en-GB" dirty="0" smtClean="0"/>
              <a:t> Exclusions for Registry Hiving actions</a:t>
            </a:r>
          </a:p>
          <a:p>
            <a:pPr lvl="1"/>
            <a:r>
              <a:rPr lang="en-GB" dirty="0" smtClean="0"/>
              <a:t> Process name condition to allows wildcards and parameters</a:t>
            </a:r>
          </a:p>
          <a:p>
            <a:pPr lvl="1"/>
            <a:r>
              <a:rPr lang="en-GB" dirty="0" smtClean="0"/>
              <a:t>  Run Once option</a:t>
            </a:r>
          </a:p>
          <a:p>
            <a:pPr lvl="1"/>
            <a:r>
              <a:rPr lang="en-GB" dirty="0" smtClean="0"/>
              <a:t> Auditing action to record user logon duration</a:t>
            </a:r>
          </a:p>
          <a:p>
            <a:endParaRPr lang="en-GB" sz="1400" dirty="0" smtClean="0"/>
          </a:p>
          <a:p>
            <a:pPr>
              <a:buNone/>
            </a:pP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AppSense Environment Manager 8.0 SP2</a:t>
            </a:r>
            <a:endParaRPr lang="en-US" dirty="0"/>
          </a:p>
        </p:txBody>
      </p:sp>
      <p:sp>
        <p:nvSpPr>
          <p:cNvPr id="3" name="Inhaltsplatzhalter 2"/>
          <p:cNvSpPr>
            <a:spLocks noGrp="1"/>
          </p:cNvSpPr>
          <p:nvPr>
            <p:ph idx="1"/>
          </p:nvPr>
        </p:nvSpPr>
        <p:spPr>
          <a:xfrm>
            <a:off x="457200" y="1276351"/>
            <a:ext cx="8229600" cy="4380170"/>
          </a:xfrm>
        </p:spPr>
        <p:txBody>
          <a:bodyPr/>
          <a:lstStyle/>
          <a:p>
            <a:pPr>
              <a:buNone/>
            </a:pPr>
            <a:r>
              <a:rPr lang="en-GB" dirty="0" smtClean="0"/>
              <a:t>	</a:t>
            </a:r>
            <a:r>
              <a:rPr lang="en-GB" sz="2800" dirty="0" smtClean="0"/>
              <a:t>User Personalisation</a:t>
            </a:r>
          </a:p>
          <a:p>
            <a:endParaRPr lang="en-GB" dirty="0" smtClean="0"/>
          </a:p>
          <a:p>
            <a:pPr lvl="1"/>
            <a:r>
              <a:rPr lang="en-GB" sz="2400" dirty="0" smtClean="0"/>
              <a:t> </a:t>
            </a:r>
            <a:r>
              <a:rPr lang="en-GB" dirty="0" smtClean="0"/>
              <a:t>Active Directory Site Condition for Personalization Settings</a:t>
            </a:r>
          </a:p>
          <a:p>
            <a:pPr lvl="1"/>
            <a:r>
              <a:rPr lang="en-GB" dirty="0" smtClean="0"/>
              <a:t> Delete client side caches</a:t>
            </a:r>
          </a:p>
          <a:p>
            <a:pPr lvl="1"/>
            <a:r>
              <a:rPr lang="en-GB" dirty="0" smtClean="0"/>
              <a:t> Global Properties Editor</a:t>
            </a:r>
          </a:p>
          <a:p>
            <a:pPr lvl="1"/>
            <a:r>
              <a:rPr lang="en-GB" dirty="0" smtClean="0"/>
              <a:t> Manipulate files in User Personalization cache</a:t>
            </a:r>
          </a:p>
          <a:p>
            <a:pPr lvl="1"/>
            <a:r>
              <a:rPr lang="en-GB" dirty="0" smtClean="0"/>
              <a:t> User Created Application </a:t>
            </a:r>
            <a:r>
              <a:rPr lang="en-GB" smtClean="0"/>
              <a:t>White list</a:t>
            </a:r>
            <a:endParaRPr lang="en-GB" dirty="0" smtClean="0"/>
          </a:p>
          <a:p>
            <a:pPr lvl="1"/>
            <a:endParaRPr lang="en-GB" dirty="0" smtClean="0"/>
          </a:p>
          <a:p>
            <a:pPr>
              <a:buNone/>
            </a:pPr>
            <a:endParaRPr lang="en-GB" sz="1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Demo</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de-DE" dirty="0" smtClean="0"/>
              <a:t>AppSense Environment Manager </a:t>
            </a:r>
          </a:p>
          <a:p>
            <a:r>
              <a:rPr lang="de-DE" dirty="0" smtClean="0"/>
              <a:t>Policy – Best Practice</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AppSense Environment Manager Policy - Goals</a:t>
            </a:r>
          </a:p>
        </p:txBody>
      </p:sp>
      <p:sp>
        <p:nvSpPr>
          <p:cNvPr id="6147" name="Content Placeholder 2"/>
          <p:cNvSpPr>
            <a:spLocks noGrp="1"/>
          </p:cNvSpPr>
          <p:nvPr>
            <p:ph idx="1"/>
          </p:nvPr>
        </p:nvSpPr>
        <p:spPr/>
        <p:txBody>
          <a:bodyPr/>
          <a:lstStyle/>
          <a:p>
            <a:r>
              <a:rPr lang="en-US" smtClean="0"/>
              <a:t>Reduce user logon times</a:t>
            </a:r>
          </a:p>
          <a:p>
            <a:pPr lvl="1"/>
            <a:r>
              <a:rPr lang="en-US" smtClean="0"/>
              <a:t>Configuration and Agent run locally on client.</a:t>
            </a:r>
          </a:p>
          <a:p>
            <a:pPr lvl="1"/>
            <a:r>
              <a:rPr lang="en-US" smtClean="0"/>
              <a:t>XML configuration allow parallel processing</a:t>
            </a:r>
          </a:p>
          <a:p>
            <a:pPr lvl="2"/>
            <a:endParaRPr lang="en-US" smtClean="0"/>
          </a:p>
          <a:p>
            <a:r>
              <a:rPr lang="en-US" smtClean="0"/>
              <a:t>Centralise management of scripts and group policies</a:t>
            </a:r>
          </a:p>
          <a:p>
            <a:pPr lvl="1"/>
            <a:r>
              <a:rPr lang="en-US" smtClean="0"/>
              <a:t>Actions typcially done in scripts are done via EM</a:t>
            </a:r>
          </a:p>
          <a:p>
            <a:pPr lvl="1"/>
            <a:r>
              <a:rPr lang="en-US" smtClean="0"/>
              <a:t>GPO Administrative Templates managed in the same console.</a:t>
            </a:r>
          </a:p>
          <a:p>
            <a:pPr lvl="1"/>
            <a:r>
              <a:rPr lang="en-US" smtClean="0"/>
              <a:t>Version control of policy allows controlled deployments and configuration.</a:t>
            </a:r>
          </a:p>
          <a:p>
            <a:pPr lvl="2"/>
            <a:endParaRPr lang="en-US" smtClean="0"/>
          </a:p>
          <a:p>
            <a:r>
              <a:rPr lang="en-US" smtClean="0"/>
              <a:t>Provide increased granular control </a:t>
            </a:r>
          </a:p>
          <a:p>
            <a:pPr lvl="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AppSense Environment Manager Policy - Basics</a:t>
            </a:r>
          </a:p>
        </p:txBody>
      </p:sp>
      <p:sp>
        <p:nvSpPr>
          <p:cNvPr id="7171" name="Content Placeholder 5"/>
          <p:cNvSpPr>
            <a:spLocks noGrp="1"/>
          </p:cNvSpPr>
          <p:nvPr>
            <p:ph idx="1"/>
          </p:nvPr>
        </p:nvSpPr>
        <p:spPr/>
        <p:txBody>
          <a:bodyPr/>
          <a:lstStyle/>
          <a:p>
            <a:r>
              <a:rPr lang="en-GB" smtClean="0"/>
              <a:t>Configuration is made up of</a:t>
            </a:r>
          </a:p>
          <a:p>
            <a:pPr>
              <a:buFont typeface="Arial" charset="0"/>
              <a:buNone/>
            </a:pPr>
            <a:endParaRPr lang="en-GB" smtClean="0"/>
          </a:p>
          <a:p>
            <a:pPr lvl="1"/>
            <a:r>
              <a:rPr lang="en-GB" smtClean="0"/>
              <a:t>Nodes – containers for conditions and actions</a:t>
            </a:r>
          </a:p>
          <a:p>
            <a:pPr lvl="1">
              <a:buFont typeface="Arial" charset="0"/>
              <a:buNone/>
            </a:pPr>
            <a:endParaRPr lang="en-GB" smtClean="0"/>
          </a:p>
          <a:p>
            <a:pPr lvl="1"/>
            <a:r>
              <a:rPr lang="en-GB" smtClean="0"/>
              <a:t>Actions – applied to the user to manipulate their environment.</a:t>
            </a:r>
          </a:p>
          <a:p>
            <a:pPr lvl="1">
              <a:buFont typeface="Arial" charset="0"/>
              <a:buNone/>
            </a:pPr>
            <a:endParaRPr lang="en-GB" smtClean="0"/>
          </a:p>
          <a:p>
            <a:pPr lvl="1"/>
            <a:r>
              <a:rPr lang="en-GB" smtClean="0"/>
              <a:t>Conditions – control which situations actions should be applied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p:cNvSpPr>
            <a:spLocks noGrp="1"/>
          </p:cNvSpPr>
          <p:nvPr>
            <p:ph type="title"/>
          </p:nvPr>
        </p:nvSpPr>
        <p:spPr/>
        <p:txBody>
          <a:bodyPr/>
          <a:lstStyle/>
          <a:p>
            <a:r>
              <a:rPr lang="de-DE" smtClean="0"/>
              <a:t>AppSense Environment Manager Policy - Nodes</a:t>
            </a:r>
          </a:p>
        </p:txBody>
      </p:sp>
      <p:sp>
        <p:nvSpPr>
          <p:cNvPr id="8195" name="Content Placeholder 2"/>
          <p:cNvSpPr>
            <a:spLocks noGrp="1"/>
          </p:cNvSpPr>
          <p:nvPr>
            <p:ph idx="1"/>
          </p:nvPr>
        </p:nvSpPr>
        <p:spPr>
          <a:xfrm>
            <a:off x="623888" y="1146175"/>
            <a:ext cx="8229600" cy="4849813"/>
          </a:xfrm>
        </p:spPr>
        <p:txBody>
          <a:bodyPr/>
          <a:lstStyle/>
          <a:p>
            <a:r>
              <a:rPr lang="en-GB" smtClean="0"/>
              <a:t>Sibling Nodes</a:t>
            </a:r>
          </a:p>
          <a:p>
            <a:pPr lvl="1"/>
            <a:r>
              <a:rPr lang="en-GB" smtClean="0"/>
              <a:t>Run Synchronously</a:t>
            </a:r>
          </a:p>
        </p:txBody>
      </p:sp>
      <p:pic>
        <p:nvPicPr>
          <p:cNvPr id="8196" name="Picture 3"/>
          <p:cNvPicPr>
            <a:picLocks noChangeAspect="1" noChangeArrowheads="1"/>
          </p:cNvPicPr>
          <p:nvPr/>
        </p:nvPicPr>
        <p:blipFill>
          <a:blip r:embed="rId2" cstate="print"/>
          <a:srcRect/>
          <a:stretch>
            <a:fillRect/>
          </a:stretch>
        </p:blipFill>
        <p:spPr bwMode="auto">
          <a:xfrm>
            <a:off x="1169988" y="2460625"/>
            <a:ext cx="6384925" cy="281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e-DE" smtClean="0"/>
              <a:t>AppSense Environment Manager Policy - Nodes</a:t>
            </a:r>
            <a:endParaRPr lang="en-GB" smtClean="0"/>
          </a:p>
        </p:txBody>
      </p:sp>
      <p:sp>
        <p:nvSpPr>
          <p:cNvPr id="9219" name="Content Placeholder 2"/>
          <p:cNvSpPr>
            <a:spLocks noGrp="1"/>
          </p:cNvSpPr>
          <p:nvPr>
            <p:ph idx="1"/>
          </p:nvPr>
        </p:nvSpPr>
        <p:spPr>
          <a:xfrm>
            <a:off x="623888" y="1146175"/>
            <a:ext cx="8229600" cy="4849813"/>
          </a:xfrm>
        </p:spPr>
        <p:txBody>
          <a:bodyPr/>
          <a:lstStyle/>
          <a:p>
            <a:r>
              <a:rPr lang="en-GB" smtClean="0"/>
              <a:t>Parent and Child Nodes</a:t>
            </a:r>
          </a:p>
          <a:p>
            <a:pPr lvl="1"/>
            <a:r>
              <a:rPr lang="en-GB" smtClean="0"/>
              <a:t>Child will not execute until it’s parent has completed</a:t>
            </a:r>
          </a:p>
          <a:p>
            <a:pPr lvl="1"/>
            <a:r>
              <a:rPr lang="en-GB" smtClean="0"/>
              <a:t>Stop If Fails is the replacement for the dependency of functionality of v7.x</a:t>
            </a:r>
          </a:p>
          <a:p>
            <a:pPr lvl="1"/>
            <a:endParaRPr lang="en-GB" smtClean="0"/>
          </a:p>
          <a:p>
            <a:endParaRPr lang="en-GB" smtClean="0"/>
          </a:p>
        </p:txBody>
      </p:sp>
      <p:pic>
        <p:nvPicPr>
          <p:cNvPr id="9220" name="Picture 2"/>
          <p:cNvPicPr>
            <a:picLocks noChangeAspect="1" noChangeArrowheads="1"/>
          </p:cNvPicPr>
          <p:nvPr/>
        </p:nvPicPr>
        <p:blipFill>
          <a:blip r:embed="rId2" cstate="print"/>
          <a:srcRect/>
          <a:stretch>
            <a:fillRect/>
          </a:stretch>
        </p:blipFill>
        <p:spPr bwMode="auto">
          <a:xfrm>
            <a:off x="585788" y="2743200"/>
            <a:ext cx="3467100" cy="1709738"/>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2000250" y="4762500"/>
            <a:ext cx="4689475" cy="1265238"/>
          </a:xfrm>
          <a:prstGeom prst="rect">
            <a:avLst/>
          </a:prstGeom>
          <a:noFill/>
          <a:ln w="9525">
            <a:noFill/>
            <a:miter lim="800000"/>
            <a:headEnd/>
            <a:tailEnd/>
          </a:ln>
        </p:spPr>
      </p:pic>
      <p:pic>
        <p:nvPicPr>
          <p:cNvPr id="9222" name="Picture 4"/>
          <p:cNvPicPr>
            <a:picLocks noChangeAspect="1" noChangeArrowheads="1"/>
          </p:cNvPicPr>
          <p:nvPr/>
        </p:nvPicPr>
        <p:blipFill>
          <a:blip r:embed="rId4" cstate="print"/>
          <a:srcRect/>
          <a:stretch>
            <a:fillRect/>
          </a:stretch>
        </p:blipFill>
        <p:spPr bwMode="auto">
          <a:xfrm>
            <a:off x="4429125" y="2762250"/>
            <a:ext cx="3489325" cy="169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AppSense Environment Manager Policy - Nodes</a:t>
            </a:r>
          </a:p>
        </p:txBody>
      </p:sp>
      <p:sp>
        <p:nvSpPr>
          <p:cNvPr id="10243" name="Content Placeholder 2"/>
          <p:cNvSpPr>
            <a:spLocks noGrp="1"/>
          </p:cNvSpPr>
          <p:nvPr>
            <p:ph idx="1"/>
          </p:nvPr>
        </p:nvSpPr>
        <p:spPr/>
        <p:txBody>
          <a:bodyPr/>
          <a:lstStyle/>
          <a:p>
            <a:r>
              <a:rPr lang="en-GB" smtClean="0"/>
              <a:t>Disable Nodes</a:t>
            </a:r>
          </a:p>
          <a:p>
            <a:pPr lvl="1"/>
            <a:r>
              <a:rPr lang="en-GB" smtClean="0"/>
              <a:t>Achieved by “Toggle State” functionality</a:t>
            </a:r>
          </a:p>
        </p:txBody>
      </p:sp>
      <p:pic>
        <p:nvPicPr>
          <p:cNvPr id="10244" name="Picture 2"/>
          <p:cNvPicPr>
            <a:picLocks noChangeAspect="1" noChangeArrowheads="1"/>
          </p:cNvPicPr>
          <p:nvPr/>
        </p:nvPicPr>
        <p:blipFill>
          <a:blip r:embed="rId2" cstate="print"/>
          <a:srcRect/>
          <a:stretch>
            <a:fillRect/>
          </a:stretch>
        </p:blipFill>
        <p:spPr bwMode="auto">
          <a:xfrm>
            <a:off x="1922463" y="2928938"/>
            <a:ext cx="4606925"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Latest Versions</a:t>
            </a:r>
            <a:endParaRPr lang="de-DE" dirty="0"/>
          </a:p>
        </p:txBody>
      </p:sp>
      <p:sp>
        <p:nvSpPr>
          <p:cNvPr id="4" name="Inhaltsplatzhalter 3"/>
          <p:cNvSpPr>
            <a:spLocks noGrp="1"/>
          </p:cNvSpPr>
          <p:nvPr>
            <p:ph idx="1"/>
          </p:nvPr>
        </p:nvSpPr>
        <p:spPr>
          <a:xfrm>
            <a:off x="457200" y="1037230"/>
            <a:ext cx="8229600" cy="5088934"/>
          </a:xfrm>
        </p:spPr>
        <p:txBody>
          <a:bodyPr/>
          <a:lstStyle/>
          <a:p>
            <a:pPr lvl="0"/>
            <a:r>
              <a:rPr lang="de-DE" dirty="0" smtClean="0"/>
              <a:t>AppSense Management Suite SP2a</a:t>
            </a:r>
          </a:p>
          <a:p>
            <a:pPr lvl="1"/>
            <a:r>
              <a:rPr lang="de-DE" dirty="0" smtClean="0"/>
              <a:t>Released 3rd August 2009</a:t>
            </a:r>
          </a:p>
          <a:p>
            <a:pPr lvl="1"/>
            <a:r>
              <a:rPr lang="en-GB" dirty="0" smtClean="0"/>
              <a:t>Suite Version 8.0.702.0</a:t>
            </a:r>
          </a:p>
          <a:p>
            <a:pPr lvl="1"/>
            <a:r>
              <a:rPr lang="en-GB" dirty="0" smtClean="0"/>
              <a:t>Available from </a:t>
            </a:r>
            <a:r>
              <a:rPr lang="en-GB" dirty="0" smtClean="0">
                <a:hlinkClick r:id="rId2"/>
              </a:rPr>
              <a:t>www.myappsense.com</a:t>
            </a:r>
            <a:endParaRPr lang="en-GB" dirty="0" smtClean="0"/>
          </a:p>
          <a:p>
            <a:pPr lvl="1">
              <a:buNone/>
            </a:pPr>
            <a:r>
              <a:rPr lang="en-GB" dirty="0" smtClean="0"/>
              <a:t/>
            </a:r>
            <a:br>
              <a:rPr lang="en-GB" dirty="0" smtClean="0"/>
            </a:br>
            <a:endParaRPr lang="en-GB" dirty="0" smtClean="0"/>
          </a:p>
          <a:p>
            <a:pPr>
              <a:buNone/>
            </a:pPr>
            <a:endParaRPr lang="de-DE" dirty="0" smtClean="0"/>
          </a:p>
          <a:p>
            <a:pPr lvl="0"/>
            <a:endParaRPr lang="de-DE" dirty="0" smtClean="0"/>
          </a:p>
          <a:p>
            <a:pPr lvl="0"/>
            <a:endParaRPr lang="de-DE" dirty="0" smtClean="0"/>
          </a:p>
          <a:p>
            <a:endParaRPr lang="de-DE" dirty="0"/>
          </a:p>
        </p:txBody>
      </p:sp>
      <p:pic>
        <p:nvPicPr>
          <p:cNvPr id="5" name="Picture 4" descr="http://www.commaxx.no/wimages/v8_AppSense_Management_Suite.gif"/>
          <p:cNvPicPr/>
          <p:nvPr/>
        </p:nvPicPr>
        <p:blipFill>
          <a:blip r:embed="rId3" cstate="print"/>
          <a:srcRect/>
          <a:stretch>
            <a:fillRect/>
          </a:stretch>
        </p:blipFill>
        <p:spPr bwMode="auto">
          <a:xfrm>
            <a:off x="7205165" y="1050878"/>
            <a:ext cx="1543050" cy="1323975"/>
          </a:xfrm>
          <a:prstGeom prst="rect">
            <a:avLst/>
          </a:prstGeom>
          <a:noFill/>
          <a:ln w="9525">
            <a:noFill/>
            <a:miter lim="800000"/>
            <a:headEnd/>
            <a:tailEnd/>
          </a:ln>
        </p:spPr>
      </p:pic>
      <p:pic>
        <p:nvPicPr>
          <p:cNvPr id="89090" name="Picture 2"/>
          <p:cNvPicPr>
            <a:picLocks noChangeAspect="1" noChangeArrowheads="1"/>
          </p:cNvPicPr>
          <p:nvPr/>
        </p:nvPicPr>
        <p:blipFill>
          <a:blip r:embed="rId4" cstate="print"/>
          <a:srcRect/>
          <a:stretch>
            <a:fillRect/>
          </a:stretch>
        </p:blipFill>
        <p:spPr bwMode="auto">
          <a:xfrm>
            <a:off x="1948502" y="2675642"/>
            <a:ext cx="5544119" cy="3865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AppSense Environment Manager Policy - Actions</a:t>
            </a:r>
          </a:p>
        </p:txBody>
      </p:sp>
      <p:sp>
        <p:nvSpPr>
          <p:cNvPr id="11267" name="Content Placeholder 2"/>
          <p:cNvSpPr>
            <a:spLocks noGrp="1"/>
          </p:cNvSpPr>
          <p:nvPr>
            <p:ph idx="1"/>
          </p:nvPr>
        </p:nvSpPr>
        <p:spPr/>
        <p:txBody>
          <a:bodyPr/>
          <a:lstStyle/>
          <a:p>
            <a:r>
              <a:rPr lang="en-GB" smtClean="0"/>
              <a:t>Execution Order</a:t>
            </a:r>
          </a:p>
          <a:p>
            <a:pPr lvl="1"/>
            <a:r>
              <a:rPr lang="en-GB" smtClean="0"/>
              <a:t>Actions will be run synchronously</a:t>
            </a:r>
          </a:p>
          <a:p>
            <a:pPr lvl="1"/>
            <a:endParaRPr lang="en-GB" smtClean="0"/>
          </a:p>
          <a:p>
            <a:pPr lvl="1"/>
            <a:endParaRPr lang="en-GB" smtClean="0"/>
          </a:p>
          <a:p>
            <a:pPr lvl="1"/>
            <a:endParaRPr lang="en-GB" smtClean="0"/>
          </a:p>
          <a:p>
            <a:pPr lvl="1"/>
            <a:endParaRPr lang="en-GB" smtClean="0"/>
          </a:p>
          <a:p>
            <a:pPr lvl="1"/>
            <a:endParaRPr lang="en-GB" smtClean="0"/>
          </a:p>
          <a:p>
            <a:pPr lvl="1"/>
            <a:r>
              <a:rPr lang="en-GB" smtClean="0"/>
              <a:t>Folder Action will execute after Drive Mapping has completed. </a:t>
            </a:r>
          </a:p>
          <a:p>
            <a:pPr lvl="1"/>
            <a:r>
              <a:rPr lang="en-GB" smtClean="0"/>
              <a:t>Drive and Registry action will run sychronously</a:t>
            </a:r>
          </a:p>
          <a:p>
            <a:pPr lvl="1">
              <a:buFont typeface="Arial" charset="0"/>
              <a:buNone/>
            </a:pPr>
            <a:endParaRPr lang="en-GB" smtClean="0"/>
          </a:p>
          <a:p>
            <a:pPr>
              <a:buFont typeface="Arial" charset="0"/>
              <a:buNone/>
            </a:pPr>
            <a:endParaRPr lang="en-GB" smtClean="0"/>
          </a:p>
          <a:p>
            <a:pPr>
              <a:buFont typeface="Arial" charset="0"/>
              <a:buNone/>
            </a:pPr>
            <a:endParaRPr lang="en-GB" smtClean="0"/>
          </a:p>
        </p:txBody>
      </p:sp>
      <p:pic>
        <p:nvPicPr>
          <p:cNvPr id="4" name="Picture 3"/>
          <p:cNvPicPr>
            <a:picLocks noChangeAspect="1" noChangeArrowheads="1"/>
          </p:cNvPicPr>
          <p:nvPr/>
        </p:nvPicPr>
        <p:blipFill>
          <a:blip r:embed="rId2" cstate="print"/>
          <a:srcRect/>
          <a:stretch>
            <a:fillRect/>
          </a:stretch>
        </p:blipFill>
        <p:spPr bwMode="auto">
          <a:xfrm>
            <a:off x="481013" y="2195513"/>
            <a:ext cx="7848600" cy="13716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584200" y="4743450"/>
            <a:ext cx="7820025" cy="1333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z="2400" smtClean="0"/>
              <a:t>AppSense Environment Manager Policy – Conditions</a:t>
            </a:r>
          </a:p>
        </p:txBody>
      </p:sp>
      <p:sp>
        <p:nvSpPr>
          <p:cNvPr id="12291" name="Content Placeholder 2"/>
          <p:cNvSpPr>
            <a:spLocks noGrp="1"/>
          </p:cNvSpPr>
          <p:nvPr>
            <p:ph idx="1"/>
          </p:nvPr>
        </p:nvSpPr>
        <p:spPr/>
        <p:txBody>
          <a:bodyPr/>
          <a:lstStyle/>
          <a:p>
            <a:r>
              <a:rPr lang="en-GB" smtClean="0"/>
              <a:t>Conditions are essentially IF statements.</a:t>
            </a:r>
          </a:p>
          <a:p>
            <a:r>
              <a:rPr lang="en-GB" smtClean="0"/>
              <a:t>They be set as a single condition</a:t>
            </a:r>
          </a:p>
          <a:p>
            <a:endParaRPr lang="en-GB" smtClean="0"/>
          </a:p>
          <a:p>
            <a:endParaRPr lang="en-GB" smtClean="0"/>
          </a:p>
          <a:p>
            <a:endParaRPr lang="en-GB" smtClean="0"/>
          </a:p>
          <a:p>
            <a:endParaRPr lang="en-GB" smtClean="0"/>
          </a:p>
          <a:p>
            <a:r>
              <a:rPr lang="en-GB" smtClean="0"/>
              <a:t>They be set as an AND condition</a:t>
            </a:r>
          </a:p>
        </p:txBody>
      </p:sp>
      <p:pic>
        <p:nvPicPr>
          <p:cNvPr id="4" name="Picture 2"/>
          <p:cNvPicPr>
            <a:picLocks noChangeAspect="1" noChangeArrowheads="1"/>
          </p:cNvPicPr>
          <p:nvPr/>
        </p:nvPicPr>
        <p:blipFill>
          <a:blip r:embed="rId2" cstate="print"/>
          <a:srcRect/>
          <a:stretch>
            <a:fillRect/>
          </a:stretch>
        </p:blipFill>
        <p:spPr bwMode="auto">
          <a:xfrm>
            <a:off x="584200" y="2239963"/>
            <a:ext cx="7839075" cy="15240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793750" y="4386263"/>
            <a:ext cx="4352925" cy="1390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400" smtClean="0"/>
              <a:t>Appsense Environment Manager Policy - Conditions</a:t>
            </a:r>
          </a:p>
        </p:txBody>
      </p:sp>
      <p:sp>
        <p:nvSpPr>
          <p:cNvPr id="13315" name="Content Placeholder 2"/>
          <p:cNvSpPr>
            <a:spLocks noGrp="1"/>
          </p:cNvSpPr>
          <p:nvPr>
            <p:ph idx="1"/>
          </p:nvPr>
        </p:nvSpPr>
        <p:spPr/>
        <p:txBody>
          <a:bodyPr/>
          <a:lstStyle/>
          <a:p>
            <a:r>
              <a:rPr lang="en-GB" smtClean="0"/>
              <a:t>They can be set as an OR condition</a:t>
            </a:r>
          </a:p>
        </p:txBody>
      </p:sp>
      <p:pic>
        <p:nvPicPr>
          <p:cNvPr id="4" name="Picture 2"/>
          <p:cNvPicPr>
            <a:picLocks noChangeAspect="1" noChangeArrowheads="1"/>
          </p:cNvPicPr>
          <p:nvPr/>
        </p:nvPicPr>
        <p:blipFill>
          <a:blip r:embed="rId2" cstate="print"/>
          <a:srcRect/>
          <a:stretch>
            <a:fillRect/>
          </a:stretch>
        </p:blipFill>
        <p:spPr bwMode="auto">
          <a:xfrm>
            <a:off x="965200" y="1901825"/>
            <a:ext cx="3981450" cy="1543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2000" smtClean="0"/>
              <a:t>AppSense Environment Manager Policy – Actions + Conditions</a:t>
            </a:r>
          </a:p>
        </p:txBody>
      </p:sp>
      <p:sp>
        <p:nvSpPr>
          <p:cNvPr id="14339" name="Content Placeholder 2"/>
          <p:cNvSpPr>
            <a:spLocks noGrp="1"/>
          </p:cNvSpPr>
          <p:nvPr>
            <p:ph idx="1"/>
          </p:nvPr>
        </p:nvSpPr>
        <p:spPr/>
        <p:txBody>
          <a:bodyPr/>
          <a:lstStyle/>
          <a:p>
            <a:r>
              <a:rPr lang="en-GB" smtClean="0"/>
              <a:t>Actions are placed underneath Conditions</a:t>
            </a:r>
          </a:p>
          <a:p>
            <a:pPr lvl="1"/>
            <a:r>
              <a:rPr lang="en-GB" smtClean="0"/>
              <a:t>This makes the action execution dependant on the condition being true.</a:t>
            </a:r>
          </a:p>
        </p:txBody>
      </p:sp>
      <p:pic>
        <p:nvPicPr>
          <p:cNvPr id="14340" name="Picture 2"/>
          <p:cNvPicPr>
            <a:picLocks noChangeAspect="1" noChangeArrowheads="1"/>
          </p:cNvPicPr>
          <p:nvPr/>
        </p:nvPicPr>
        <p:blipFill>
          <a:blip r:embed="rId2" cstate="print"/>
          <a:srcRect/>
          <a:stretch>
            <a:fillRect/>
          </a:stretch>
        </p:blipFill>
        <p:spPr bwMode="auto">
          <a:xfrm>
            <a:off x="525463" y="2797175"/>
            <a:ext cx="78390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1800" smtClean="0"/>
              <a:t>AppSense Environment Manager Policy – Reusable Nodes and Conditions</a:t>
            </a:r>
          </a:p>
        </p:txBody>
      </p:sp>
      <p:sp>
        <p:nvSpPr>
          <p:cNvPr id="15363" name="Content Placeholder 2"/>
          <p:cNvSpPr>
            <a:spLocks noGrp="1"/>
          </p:cNvSpPr>
          <p:nvPr>
            <p:ph idx="1"/>
          </p:nvPr>
        </p:nvSpPr>
        <p:spPr/>
        <p:txBody>
          <a:bodyPr/>
          <a:lstStyle/>
          <a:p>
            <a:r>
              <a:rPr lang="en-GB" smtClean="0"/>
              <a:t>Allows you to build up a library of Actions and Conditions within nodes that can be reused.</a:t>
            </a:r>
          </a:p>
          <a:p>
            <a:r>
              <a:rPr lang="en-GB" smtClean="0"/>
              <a:t>Speeds up time to complete configurations.</a:t>
            </a:r>
          </a:p>
          <a:p>
            <a:pPr>
              <a:buFont typeface="Arial" charset="0"/>
              <a:buNone/>
            </a:pPr>
            <a:endParaRPr lang="en-GB" smtClean="0"/>
          </a:p>
        </p:txBody>
      </p:sp>
      <p:pic>
        <p:nvPicPr>
          <p:cNvPr id="15364" name="Picture 2"/>
          <p:cNvPicPr>
            <a:picLocks noChangeAspect="1" noChangeArrowheads="1"/>
          </p:cNvPicPr>
          <p:nvPr/>
        </p:nvPicPr>
        <p:blipFill>
          <a:blip r:embed="rId2" cstate="print"/>
          <a:srcRect/>
          <a:stretch>
            <a:fillRect/>
          </a:stretch>
        </p:blipFill>
        <p:spPr bwMode="auto">
          <a:xfrm>
            <a:off x="474663" y="2717800"/>
            <a:ext cx="8267700" cy="1304925"/>
          </a:xfrm>
          <a:prstGeom prst="rect">
            <a:avLst/>
          </a:prstGeom>
          <a:noFill/>
          <a:ln w="9525">
            <a:noFill/>
            <a:miter lim="800000"/>
            <a:headEnd/>
            <a:tailEnd/>
          </a:ln>
        </p:spPr>
      </p:pic>
      <p:pic>
        <p:nvPicPr>
          <p:cNvPr id="15365" name="Picture 3"/>
          <p:cNvPicPr>
            <a:picLocks noChangeAspect="1" noChangeArrowheads="1"/>
          </p:cNvPicPr>
          <p:nvPr/>
        </p:nvPicPr>
        <p:blipFill>
          <a:blip r:embed="rId3" cstate="print"/>
          <a:srcRect/>
          <a:stretch>
            <a:fillRect/>
          </a:stretch>
        </p:blipFill>
        <p:spPr bwMode="auto">
          <a:xfrm>
            <a:off x="488950" y="4899025"/>
            <a:ext cx="2730500" cy="706438"/>
          </a:xfrm>
          <a:prstGeom prst="rect">
            <a:avLst/>
          </a:prstGeom>
          <a:noFill/>
          <a:ln w="9525">
            <a:noFill/>
            <a:miter lim="800000"/>
            <a:headEnd/>
            <a:tailEnd/>
          </a:ln>
        </p:spPr>
      </p:pic>
      <p:pic>
        <p:nvPicPr>
          <p:cNvPr id="15366" name="Picture 4"/>
          <p:cNvPicPr>
            <a:picLocks noChangeAspect="1" noChangeArrowheads="1"/>
          </p:cNvPicPr>
          <p:nvPr/>
        </p:nvPicPr>
        <p:blipFill>
          <a:blip r:embed="rId4" cstate="print"/>
          <a:srcRect/>
          <a:stretch>
            <a:fillRect/>
          </a:stretch>
        </p:blipFill>
        <p:spPr bwMode="auto">
          <a:xfrm>
            <a:off x="3646488" y="4887913"/>
            <a:ext cx="5116512"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400" smtClean="0"/>
              <a:t>AppSense Environment Manager Policy – Best Practices</a:t>
            </a:r>
          </a:p>
        </p:txBody>
      </p:sp>
      <p:sp>
        <p:nvSpPr>
          <p:cNvPr id="16387" name="Content Placeholder 2"/>
          <p:cNvSpPr>
            <a:spLocks noGrp="1"/>
          </p:cNvSpPr>
          <p:nvPr>
            <p:ph idx="1"/>
          </p:nvPr>
        </p:nvSpPr>
        <p:spPr/>
        <p:txBody>
          <a:bodyPr/>
          <a:lstStyle/>
          <a:p>
            <a:r>
              <a:rPr lang="en-US" smtClean="0"/>
              <a:t>Group like actions together synchronously</a:t>
            </a:r>
          </a:p>
          <a:p>
            <a:pPr lvl="1"/>
            <a:r>
              <a:rPr lang="en-US" smtClean="0"/>
              <a:t>The more that can be parallel processed the less time for Environment Manager to run.</a:t>
            </a:r>
          </a:p>
          <a:p>
            <a:r>
              <a:rPr lang="en-US" smtClean="0"/>
              <a:t>Use Environment Manager native actions where possible</a:t>
            </a:r>
          </a:p>
          <a:p>
            <a:pPr lvl="1"/>
            <a:r>
              <a:rPr lang="en-US" smtClean="0"/>
              <a:t>Relying heavily on custom actions / conditions and execute actions can degrade Environment Manager performance.</a:t>
            </a:r>
          </a:p>
          <a:p>
            <a:r>
              <a:rPr lang="en-US" smtClean="0"/>
              <a:t>Run Actions only when required</a:t>
            </a:r>
          </a:p>
          <a:p>
            <a:pPr lvl="1"/>
            <a:r>
              <a:rPr lang="en-US" smtClean="0"/>
              <a:t>Why map a drive for an application at logon when you can do it when the application is started.</a:t>
            </a:r>
          </a:p>
          <a:p>
            <a:pPr lvl="1"/>
            <a:r>
              <a:rPr lang="en-US" smtClean="0"/>
              <a:t>Removes overhead on the logon process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smtClean="0"/>
              <a:t>AppSense Environment Manager Policy – Best Practices</a:t>
            </a:r>
            <a:endParaRPr lang="en-GB" sz="2400" smtClean="0"/>
          </a:p>
        </p:txBody>
      </p:sp>
      <p:sp>
        <p:nvSpPr>
          <p:cNvPr id="17411" name="Content Placeholder 2"/>
          <p:cNvSpPr>
            <a:spLocks noGrp="1"/>
          </p:cNvSpPr>
          <p:nvPr>
            <p:ph idx="1"/>
          </p:nvPr>
        </p:nvSpPr>
        <p:spPr/>
        <p:txBody>
          <a:bodyPr/>
          <a:lstStyle/>
          <a:p>
            <a:r>
              <a:rPr lang="en-US" smtClean="0"/>
              <a:t>Where possible used Group Policy ADM’s within Environment Manager</a:t>
            </a:r>
          </a:p>
          <a:p>
            <a:pPr lvl="1"/>
            <a:r>
              <a:rPr lang="en-US" smtClean="0"/>
              <a:t>Reduces the negative effect GPO’s can have on logon by being delivered by Active Directory</a:t>
            </a:r>
          </a:p>
          <a:p>
            <a:r>
              <a:rPr lang="en-GB" smtClean="0"/>
              <a:t>Copy Shortcuts rather than creating them.</a:t>
            </a:r>
          </a:p>
          <a:p>
            <a:pPr lvl="1"/>
            <a:r>
              <a:rPr lang="en-GB" smtClean="0"/>
              <a:t>Reduces Environment Manager execution time.</a:t>
            </a:r>
          </a:p>
          <a:p>
            <a:r>
              <a:rPr lang="en-GB" smtClean="0"/>
              <a:t>Make use of Environment Variables</a:t>
            </a:r>
          </a:p>
          <a:p>
            <a:pPr lvl="1"/>
            <a:r>
              <a:rPr lang="en-GB" smtClean="0"/>
              <a:t>Makes your configuration portable</a:t>
            </a:r>
          </a:p>
          <a:p>
            <a:r>
              <a:rPr lang="en-GB" smtClean="0"/>
              <a:t>Make use Session reconnect within XenApp</a:t>
            </a:r>
          </a:p>
          <a:p>
            <a:pPr lvl="1"/>
            <a:r>
              <a:rPr lang="en-GB" smtClean="0"/>
              <a:t>Can evaluate your users when they move locations.</a:t>
            </a:r>
          </a:p>
          <a:p>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400" smtClean="0"/>
              <a:t>AppSense Environment Manager Policy – Best Practices</a:t>
            </a:r>
            <a:endParaRPr lang="en-GB" sz="2400" smtClean="0"/>
          </a:p>
        </p:txBody>
      </p:sp>
      <p:sp>
        <p:nvSpPr>
          <p:cNvPr id="18435" name="Content Placeholder 2"/>
          <p:cNvSpPr>
            <a:spLocks noGrp="1"/>
          </p:cNvSpPr>
          <p:nvPr>
            <p:ph idx="1"/>
          </p:nvPr>
        </p:nvSpPr>
        <p:spPr/>
        <p:txBody>
          <a:bodyPr/>
          <a:lstStyle/>
          <a:p>
            <a:r>
              <a:rPr lang="en-GB" dirty="0" smtClean="0"/>
              <a:t>Don’t use custom conditions within Reusable Conditions.</a:t>
            </a:r>
          </a:p>
          <a:p>
            <a:pPr lvl="1"/>
            <a:r>
              <a:rPr lang="en-GB" dirty="0" smtClean="0"/>
              <a:t>Environment Manager will evaluate the condition twice in this configuration.</a:t>
            </a:r>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How works User Personalization</a:t>
            </a:r>
          </a:p>
          <a:p>
            <a:r>
              <a:rPr lang="en-GB" dirty="0" smtClean="0">
                <a:hlinkClick r:id="rId2" action="ppaction://hlinkfile"/>
              </a:rPr>
              <a:t>New Pre Sales Doc\Tech Ref </a:t>
            </a:r>
            <a:r>
              <a:rPr lang="en-GB" dirty="0" err="1" smtClean="0">
                <a:hlinkClick r:id="rId2" action="ppaction://hlinkfile"/>
              </a:rPr>
              <a:t>EMPS</a:t>
            </a:r>
            <a:r>
              <a:rPr lang="en-GB" dirty="0" smtClean="0">
                <a:hlinkClick r:id="rId2" action="ppaction://hlinkfile"/>
              </a:rPr>
              <a:t> Transactions.docx</a:t>
            </a:r>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feil nach unten 19"/>
          <p:cNvSpPr/>
          <p:nvPr/>
        </p:nvSpPr>
        <p:spPr>
          <a:xfrm rot="1472127">
            <a:off x="3381151" y="1850066"/>
            <a:ext cx="350874" cy="73364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1" name="Pfeil nach unten 20"/>
          <p:cNvSpPr/>
          <p:nvPr/>
        </p:nvSpPr>
        <p:spPr>
          <a:xfrm rot="20372577">
            <a:off x="4820096" y="1853603"/>
            <a:ext cx="350874" cy="73364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prstGeom prst="rect">
            <a:avLst/>
          </a:prstGeom>
        </p:spPr>
        <p:txBody>
          <a:bodyPr/>
          <a:lstStyle/>
          <a:p>
            <a:r>
              <a:rPr lang="en-US" dirty="0" smtClean="0"/>
              <a:t>How works User Personalization (write)</a:t>
            </a:r>
            <a:endParaRPr lang="en-US" dirty="0"/>
          </a:p>
        </p:txBody>
      </p:sp>
      <p:sp>
        <p:nvSpPr>
          <p:cNvPr id="26" name="Inhaltsplatzhalter 25"/>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cstate="print"/>
          <a:srcRect/>
          <a:stretch>
            <a:fillRect/>
          </a:stretch>
        </p:blipFill>
        <p:spPr bwMode="auto">
          <a:xfrm>
            <a:off x="3420362"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2434856" y="4837814"/>
            <a:ext cx="4316818"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Textfeld 16"/>
          <p:cNvSpPr txBox="1"/>
          <p:nvPr/>
        </p:nvSpPr>
        <p:spPr>
          <a:xfrm>
            <a:off x="3179144" y="5124891"/>
            <a:ext cx="3274827" cy="369332"/>
          </a:xfrm>
          <a:prstGeom prst="rect">
            <a:avLst/>
          </a:prstGeom>
          <a:noFill/>
        </p:spPr>
        <p:txBody>
          <a:bodyPr wrap="square" rtlCol="0">
            <a:spAutoFit/>
          </a:bodyPr>
          <a:lstStyle/>
          <a:p>
            <a:r>
              <a:rPr lang="en-US" dirty="0" smtClean="0"/>
              <a:t>AppSense Virtual Cache</a:t>
            </a:r>
            <a:endParaRPr lang="en-US" dirty="0"/>
          </a:p>
        </p:txBody>
      </p:sp>
      <p:sp>
        <p:nvSpPr>
          <p:cNvPr id="18" name="Rechteck 17"/>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19" name="Rechteck 18"/>
          <p:cNvSpPr/>
          <p:nvPr/>
        </p:nvSpPr>
        <p:spPr>
          <a:xfrm>
            <a:off x="6422071" y="1562984"/>
            <a:ext cx="2137144" cy="6166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000" b="1" dirty="0" smtClean="0"/>
              <a:t>Only Profile Information’s:</a:t>
            </a:r>
          </a:p>
          <a:p>
            <a:r>
              <a:rPr lang="en-US" sz="1000" dirty="0" smtClean="0"/>
              <a:t>HKCU\Software</a:t>
            </a:r>
          </a:p>
          <a:p>
            <a:r>
              <a:rPr lang="en-US" sz="1000" dirty="0" smtClean="0"/>
              <a:t>C:\Documents &amp; Settings</a:t>
            </a:r>
            <a:endParaRPr lang="en-US" sz="1000" dirty="0"/>
          </a:p>
        </p:txBody>
      </p:sp>
      <p:sp>
        <p:nvSpPr>
          <p:cNvPr id="23" name="Flussdiagramm: Vordefinierter Prozess 22"/>
          <p:cNvSpPr/>
          <p:nvPr/>
        </p:nvSpPr>
        <p:spPr>
          <a:xfrm>
            <a:off x="1116417" y="1158948"/>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Sample.docx</a:t>
            </a:r>
            <a:endParaRPr lang="en-US" sz="1100" dirty="0"/>
          </a:p>
        </p:txBody>
      </p:sp>
      <p:sp>
        <p:nvSpPr>
          <p:cNvPr id="24" name="Flussdiagramm: Vordefinierter Prozess 23"/>
          <p:cNvSpPr/>
          <p:nvPr/>
        </p:nvSpPr>
        <p:spPr>
          <a:xfrm>
            <a:off x="1192172" y="1162492"/>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User.dic</a:t>
            </a:r>
            <a:endParaRPr lang="en-US" sz="1100" dirty="0"/>
          </a:p>
        </p:txBody>
      </p:sp>
      <p:sp>
        <p:nvSpPr>
          <p:cNvPr id="25" name="Flussdiagramm: Vordefinierter Prozess 24"/>
          <p:cNvSpPr/>
          <p:nvPr/>
        </p:nvSpPr>
        <p:spPr>
          <a:xfrm>
            <a:off x="1325524" y="1166037"/>
            <a:ext cx="1460206"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err="1" smtClean="0"/>
              <a:t>Reg</a:t>
            </a:r>
            <a:r>
              <a:rPr lang="en-US" sz="1100" dirty="0" smtClean="0"/>
              <a:t> value in HKCU\Software</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dissolve">
                                      <p:cBhvr>
                                        <p:cTn id="10" dur="500"/>
                                        <p:tgtEl>
                                          <p:spTgt spid="10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dissolve">
                                      <p:cBhvr>
                                        <p:cTn id="24" dur="500"/>
                                        <p:tgtEl>
                                          <p:spTgt spid="102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grpId="1" nodeType="clickEffect">
                                  <p:stCondLst>
                                    <p:cond delay="0"/>
                                  </p:stCondLst>
                                  <p:childTnLst>
                                    <p:anim calcmode="lin" valueType="num">
                                      <p:cBhvr>
                                        <p:cTn id="34" dur="1000"/>
                                        <p:tgtEl>
                                          <p:spTgt spid="20"/>
                                        </p:tgtEl>
                                        <p:attrNameLst>
                                          <p:attrName>ppt_x</p:attrName>
                                        </p:attrNameLst>
                                      </p:cBhvr>
                                      <p:tavLst>
                                        <p:tav tm="0">
                                          <p:val>
                                            <p:strVal val="ppt_x"/>
                                          </p:val>
                                        </p:tav>
                                        <p:tav tm="100000">
                                          <p:val>
                                            <p:strVal val="ppt_x-.2"/>
                                          </p:val>
                                        </p:tav>
                                      </p:tavLst>
                                    </p:anim>
                                    <p:anim calcmode="lin" valueType="num">
                                      <p:cBhvr>
                                        <p:cTn id="35" dur="1000"/>
                                        <p:tgtEl>
                                          <p:spTgt spid="20"/>
                                        </p:tgtEl>
                                        <p:attrNameLst>
                                          <p:attrName>ppt_y</p:attrName>
                                        </p:attrNameLst>
                                      </p:cBhvr>
                                      <p:tavLst>
                                        <p:tav tm="0">
                                          <p:val>
                                            <p:strVal val="ppt_y"/>
                                          </p:val>
                                        </p:tav>
                                        <p:tav tm="100000">
                                          <p:val>
                                            <p:strVal val="ppt_y"/>
                                          </p:val>
                                        </p:tav>
                                      </p:tavLst>
                                    </p:anim>
                                    <p:animEffect transition="out" filter="fade">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par>
                                <p:cTn id="38" presetID="29" presetClass="exit" presetSubtype="0" fill="hold" grpId="1" nodeType="withEffect">
                                  <p:stCondLst>
                                    <p:cond delay="0"/>
                                  </p:stCondLst>
                                  <p:childTnLst>
                                    <p:anim calcmode="lin" valueType="num">
                                      <p:cBhvr>
                                        <p:cTn id="39" dur="1000"/>
                                        <p:tgtEl>
                                          <p:spTgt spid="21"/>
                                        </p:tgtEl>
                                        <p:attrNameLst>
                                          <p:attrName>ppt_x</p:attrName>
                                        </p:attrNameLst>
                                      </p:cBhvr>
                                      <p:tavLst>
                                        <p:tav tm="0">
                                          <p:val>
                                            <p:strVal val="ppt_x"/>
                                          </p:val>
                                        </p:tav>
                                        <p:tav tm="100000">
                                          <p:val>
                                            <p:strVal val="ppt_x-.2"/>
                                          </p:val>
                                        </p:tav>
                                      </p:tavLst>
                                    </p:anim>
                                    <p:anim calcmode="lin" valueType="num">
                                      <p:cBhvr>
                                        <p:cTn id="40" dur="1000"/>
                                        <p:tgtEl>
                                          <p:spTgt spid="21"/>
                                        </p:tgtEl>
                                        <p:attrNameLst>
                                          <p:attrName>ppt_y</p:attrName>
                                        </p:attrNameLst>
                                      </p:cBhvr>
                                      <p:tavLst>
                                        <p:tav tm="0">
                                          <p:val>
                                            <p:strVal val="ppt_y"/>
                                          </p:val>
                                        </p:tav>
                                        <p:tav tm="100000">
                                          <p:val>
                                            <p:strVal val="ppt_y"/>
                                          </p:val>
                                        </p:tav>
                                      </p:tavLst>
                                    </p:anim>
                                    <p:animEffect transition="out" filter="fade">
                                      <p:cBhvr>
                                        <p:cTn id="41" dur="1000"/>
                                        <p:tgtEl>
                                          <p:spTgt spid="21"/>
                                        </p:tgtEl>
                                      </p:cBhvr>
                                    </p:animEffect>
                                    <p:set>
                                      <p:cBhvr>
                                        <p:cTn id="42" dur="1" fill="hold">
                                          <p:stCondLst>
                                            <p:cond delay="999"/>
                                          </p:stCondLst>
                                        </p:cTn>
                                        <p:tgtEl>
                                          <p:spTgt spid="21"/>
                                        </p:tgtEl>
                                        <p:attrNameLst>
                                          <p:attrName>style.visibility</p:attrName>
                                        </p:attrNameLst>
                                      </p:cBhvr>
                                      <p:to>
                                        <p:strVal val="hidden"/>
                                      </p:to>
                                    </p:se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par>
                          <p:cTn id="47" fill="hold">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par>
                          <p:cTn id="51" fill="hold">
                            <p:stCondLst>
                              <p:cond delay="2000"/>
                            </p:stCondLst>
                            <p:childTnLst>
                              <p:par>
                                <p:cTn id="52" presetID="9"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childTnLst>
                          </p:cTn>
                        </p:par>
                        <p:par>
                          <p:cTn id="65" fill="hold">
                            <p:stCondLst>
                              <p:cond delay="500"/>
                            </p:stCondLst>
                            <p:childTnLst>
                              <p:par>
                                <p:cTn id="66" presetID="63" presetClass="path" presetSubtype="0" accel="50000" decel="50000" fill="hold" grpId="1" nodeType="afterEffect">
                                  <p:stCondLst>
                                    <p:cond delay="0"/>
                                  </p:stCondLst>
                                  <p:childTnLst>
                                    <p:animMotion origin="layout" path="M 0 0  L 0.25 0  E" pathEditMode="relative" ptsTypes="">
                                      <p:cBhvr>
                                        <p:cTn id="67" dur="2000" fill="hold"/>
                                        <p:tgtEl>
                                          <p:spTgt spid="25"/>
                                        </p:tgtEl>
                                        <p:attrNameLst>
                                          <p:attrName>ppt_x</p:attrName>
                                          <p:attrName>ppt_y</p:attrName>
                                        </p:attrNameLst>
                                      </p:cBhvr>
                                    </p:animMotion>
                                  </p:childTnLst>
                                </p:cTn>
                              </p:par>
                            </p:childTnLst>
                          </p:cTn>
                        </p:par>
                        <p:par>
                          <p:cTn id="68" fill="hold">
                            <p:stCondLst>
                              <p:cond delay="2500"/>
                            </p:stCondLst>
                            <p:childTnLst>
                              <p:par>
                                <p:cTn id="69" presetID="42" presetClass="path" presetSubtype="0" accel="50000" decel="50000" fill="hold" grpId="3" nodeType="afterEffect">
                                  <p:stCondLst>
                                    <p:cond delay="0"/>
                                  </p:stCondLst>
                                  <p:childTnLst>
                                    <p:animMotion origin="layout" path="M 0.25 -1.11111E-6 L 0.25 0.11783 " pathEditMode="relative" rAng="0" ptsTypes="AA">
                                      <p:cBhvr>
                                        <p:cTn id="70" dur="2000" fill="hold"/>
                                        <p:tgtEl>
                                          <p:spTgt spid="25"/>
                                        </p:tgtEl>
                                        <p:attrNameLst>
                                          <p:attrName>ppt_x</p:attrName>
                                          <p:attrName>ppt_y</p:attrName>
                                        </p:attrNameLst>
                                      </p:cBhvr>
                                      <p:rCtr x="0" y="59"/>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2" nodeType="clickEffect">
                                  <p:stCondLst>
                                    <p:cond delay="0"/>
                                  </p:stCondLst>
                                  <p:childTnLst>
                                    <p:animMotion origin="layout" path="M 0.24878 0.12408 L 0.24878 0.57986 " pathEditMode="relative" rAng="0" ptsTypes="AA">
                                      <p:cBhvr>
                                        <p:cTn id="74" dur="2000" fill="hold"/>
                                        <p:tgtEl>
                                          <p:spTgt spid="25"/>
                                        </p:tgtEl>
                                        <p:attrNameLst>
                                          <p:attrName>ppt_x</p:attrName>
                                          <p:attrName>ppt_y</p:attrName>
                                        </p:attrNameLst>
                                      </p:cBhvr>
                                      <p:rCtr x="0" y="228"/>
                                    </p:animMotion>
                                  </p:childTnLst>
                                </p:cTn>
                              </p:par>
                            </p:childTnLst>
                          </p:cTn>
                        </p:par>
                        <p:par>
                          <p:cTn id="75" fill="hold">
                            <p:stCondLst>
                              <p:cond delay="2000"/>
                            </p:stCondLst>
                            <p:childTnLst>
                              <p:par>
                                <p:cTn id="76" presetID="8" presetClass="exit" presetSubtype="16" fill="hold" grpId="4" nodeType="afterEffect">
                                  <p:stCondLst>
                                    <p:cond delay="0"/>
                                  </p:stCondLst>
                                  <p:childTnLst>
                                    <p:animEffect transition="out" filter="diamond(in)">
                                      <p:cBhvr>
                                        <p:cTn id="77" dur="2000"/>
                                        <p:tgtEl>
                                          <p:spTgt spid="25"/>
                                        </p:tgtEl>
                                      </p:cBhvr>
                                    </p:animEffect>
                                    <p:set>
                                      <p:cBhvr>
                                        <p:cTn id="78" dur="1" fill="hold">
                                          <p:stCondLst>
                                            <p:cond delay="19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4"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dissolve">
                                      <p:cBhvr>
                                        <p:cTn id="83" dur="500"/>
                                        <p:tgtEl>
                                          <p:spTgt spid="24"/>
                                        </p:tgtEl>
                                      </p:cBhvr>
                                    </p:animEffect>
                                  </p:childTnLst>
                                </p:cTn>
                              </p:par>
                            </p:childTnLst>
                          </p:cTn>
                        </p:par>
                        <p:par>
                          <p:cTn id="84" fill="hold">
                            <p:stCondLst>
                              <p:cond delay="500"/>
                            </p:stCondLst>
                            <p:childTnLst>
                              <p:par>
                                <p:cTn id="85" presetID="63" presetClass="path" presetSubtype="0" accel="50000" decel="50000" fill="hold" grpId="0" nodeType="afterEffect">
                                  <p:stCondLst>
                                    <p:cond delay="0"/>
                                  </p:stCondLst>
                                  <p:childTnLst>
                                    <p:animMotion origin="layout" path="M -0.00035 0.00046 L 0.26753 0.00046 " pathEditMode="relative" rAng="0" ptsTypes="AA">
                                      <p:cBhvr>
                                        <p:cTn id="86" dur="2000" fill="hold"/>
                                        <p:tgtEl>
                                          <p:spTgt spid="24"/>
                                        </p:tgtEl>
                                        <p:attrNameLst>
                                          <p:attrName>ppt_x</p:attrName>
                                          <p:attrName>ppt_y</p:attrName>
                                        </p:attrNameLst>
                                      </p:cBhvr>
                                      <p:rCtr x="134" y="0"/>
                                    </p:animMotion>
                                  </p:childTnLst>
                                </p:cTn>
                              </p:par>
                            </p:childTnLst>
                          </p:cTn>
                        </p:par>
                        <p:par>
                          <p:cTn id="87" fill="hold">
                            <p:stCondLst>
                              <p:cond delay="2500"/>
                            </p:stCondLst>
                            <p:childTnLst>
                              <p:par>
                                <p:cTn id="88" presetID="42" presetClass="path" presetSubtype="0" accel="50000" decel="50000" fill="hold" grpId="1" nodeType="afterEffect">
                                  <p:stCondLst>
                                    <p:cond delay="0"/>
                                  </p:stCondLst>
                                  <p:childTnLst>
                                    <p:animMotion origin="layout" path="M 0.27118 0.00046 L 0.27048 0.11504 " pathEditMode="relative" rAng="0" ptsTypes="AA">
                                      <p:cBhvr>
                                        <p:cTn id="89" dur="2000" fill="hold"/>
                                        <p:tgtEl>
                                          <p:spTgt spid="24"/>
                                        </p:tgtEl>
                                        <p:attrNameLst>
                                          <p:attrName>ppt_x</p:attrName>
                                          <p:attrName>ppt_y</p:attrName>
                                        </p:attrNameLst>
                                      </p:cBhvr>
                                      <p:rCtr x="0" y="57"/>
                                    </p:animMotion>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2" nodeType="clickEffect">
                                  <p:stCondLst>
                                    <p:cond delay="0"/>
                                  </p:stCondLst>
                                  <p:childTnLst>
                                    <p:animMotion origin="layout" path="M 0.27118 0.11829 L 0.26805 0.57662 " pathEditMode="relative" rAng="0" ptsTypes="AA">
                                      <p:cBhvr>
                                        <p:cTn id="93" dur="2000" fill="hold"/>
                                        <p:tgtEl>
                                          <p:spTgt spid="24"/>
                                        </p:tgtEl>
                                        <p:attrNameLst>
                                          <p:attrName>ppt_x</p:attrName>
                                          <p:attrName>ppt_y</p:attrName>
                                        </p:attrNameLst>
                                      </p:cBhvr>
                                      <p:rCtr x="-2" y="229"/>
                                    </p:animMotion>
                                  </p:childTnLst>
                                </p:cTn>
                              </p:par>
                            </p:childTnLst>
                          </p:cTn>
                        </p:par>
                        <p:par>
                          <p:cTn id="94" fill="hold">
                            <p:stCondLst>
                              <p:cond delay="2000"/>
                            </p:stCondLst>
                            <p:childTnLst>
                              <p:par>
                                <p:cTn id="95" presetID="4" presetClass="exit" presetSubtype="16" fill="hold" grpId="3" nodeType="afterEffect">
                                  <p:stCondLst>
                                    <p:cond delay="0"/>
                                  </p:stCondLst>
                                  <p:childTnLst>
                                    <p:animEffect transition="out" filter="box(in)">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dissolve">
                                      <p:cBhvr>
                                        <p:cTn id="102" dur="500"/>
                                        <p:tgtEl>
                                          <p:spTgt spid="23"/>
                                        </p:tgtEl>
                                      </p:cBhvr>
                                    </p:animEffect>
                                  </p:childTnLst>
                                </p:cTn>
                              </p:par>
                            </p:childTnLst>
                          </p:cTn>
                        </p:par>
                        <p:par>
                          <p:cTn id="103" fill="hold">
                            <p:stCondLst>
                              <p:cond delay="500"/>
                            </p:stCondLst>
                            <p:childTnLst>
                              <p:par>
                                <p:cTn id="104" presetID="63" presetClass="path" presetSubtype="0" accel="50000" decel="50000" fill="hold" grpId="1" nodeType="afterEffect">
                                  <p:stCondLst>
                                    <p:cond delay="0"/>
                                  </p:stCondLst>
                                  <p:childTnLst>
                                    <p:animMotion origin="layout" path="M -0.0007 0.00254 L 0.27951 0.00115 " pathEditMode="relative" rAng="0" ptsTypes="AA">
                                      <p:cBhvr>
                                        <p:cTn id="105" dur="2000" fill="hold"/>
                                        <p:tgtEl>
                                          <p:spTgt spid="23"/>
                                        </p:tgtEl>
                                        <p:attrNameLst>
                                          <p:attrName>ppt_x</p:attrName>
                                          <p:attrName>ppt_y</p:attrName>
                                        </p:attrNameLst>
                                      </p:cBhvr>
                                      <p:rCtr x="140" y="-1"/>
                                    </p:animMotion>
                                  </p:childTnLst>
                                </p:cTn>
                              </p:par>
                            </p:childTnLst>
                          </p:cTn>
                        </p:par>
                        <p:par>
                          <p:cTn id="106" fill="hold">
                            <p:stCondLst>
                              <p:cond delay="2500"/>
                            </p:stCondLst>
                            <p:childTnLst>
                              <p:par>
                                <p:cTn id="107" presetID="42" presetClass="path" presetSubtype="0" accel="50000" decel="50000" fill="hold" grpId="2" nodeType="afterEffect">
                                  <p:stCondLst>
                                    <p:cond delay="0"/>
                                  </p:stCondLst>
                                  <p:childTnLst>
                                    <p:animMotion origin="layout" path="M 0.27952 0.00116 L 0.2816 0.11783 " pathEditMode="relative" rAng="0" ptsTypes="AA">
                                      <p:cBhvr>
                                        <p:cTn id="108" dur="2000" fill="hold"/>
                                        <p:tgtEl>
                                          <p:spTgt spid="23"/>
                                        </p:tgtEl>
                                        <p:attrNameLst>
                                          <p:attrName>ppt_x</p:attrName>
                                          <p:attrName>ppt_y</p:attrName>
                                        </p:attrNameLst>
                                      </p:cBhvr>
                                      <p:rCtr x="1" y="58"/>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3" nodeType="clickEffect">
                                  <p:stCondLst>
                                    <p:cond delay="0"/>
                                  </p:stCondLst>
                                  <p:childTnLst>
                                    <p:animMotion origin="layout" path="M 0.27952 0.11899 L 0.16285 0.32454 " pathEditMode="relative" rAng="0" ptsTypes="AA">
                                      <p:cBhvr>
                                        <p:cTn id="112" dur="2000" fill="hold"/>
                                        <p:tgtEl>
                                          <p:spTgt spid="23"/>
                                        </p:tgtEl>
                                        <p:attrNameLst>
                                          <p:attrName>ppt_x</p:attrName>
                                          <p:attrName>ppt_y</p:attrName>
                                        </p:attrNameLst>
                                      </p:cBhvr>
                                      <p:rCtr x="-58" y="103"/>
                                    </p:animMotion>
                                  </p:childTnLst>
                                </p:cTn>
                              </p:par>
                            </p:childTnLst>
                          </p:cTn>
                        </p:par>
                        <p:par>
                          <p:cTn id="113" fill="hold">
                            <p:stCondLst>
                              <p:cond delay="2000"/>
                            </p:stCondLst>
                            <p:childTnLst>
                              <p:par>
                                <p:cTn id="114" presetID="8" presetClass="exit" presetSubtype="16" fill="hold" grpId="4" nodeType="afterEffect">
                                  <p:stCondLst>
                                    <p:cond delay="0"/>
                                  </p:stCondLst>
                                  <p:childTnLst>
                                    <p:animEffect transition="out" filter="diamond(in)">
                                      <p:cBhvr>
                                        <p:cTn id="115" dur="2000"/>
                                        <p:tgtEl>
                                          <p:spTgt spid="23"/>
                                        </p:tgtEl>
                                      </p:cBhvr>
                                    </p:animEffect>
                                    <p:set>
                                      <p:cBhvr>
                                        <p:cTn id="116"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5" grpId="0" animBg="1"/>
      <p:bldP spid="6" grpId="0" animBg="1"/>
      <p:bldP spid="9" grpId="0"/>
      <p:bldP spid="10" grpId="0"/>
      <p:bldP spid="16" grpId="0" animBg="1"/>
      <p:bldP spid="17" grpId="0"/>
      <p:bldP spid="18" grpId="0" animBg="1"/>
      <p:bldP spid="19" grpId="0" animBg="1"/>
      <p:bldP spid="23" grpId="0" animBg="1"/>
      <p:bldP spid="23" grpId="1" animBg="1"/>
      <p:bldP spid="23" grpId="2" animBg="1"/>
      <p:bldP spid="23" grpId="3" animBg="1"/>
      <p:bldP spid="23"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295" y="361375"/>
            <a:ext cx="8229600" cy="5619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dirty="0" smtClean="0">
                <a:solidFill>
                  <a:srgbClr val="0072CF"/>
                </a:solidFill>
                <a:latin typeface="Trebuchet MS" pitchFamily="34" charset="0"/>
                <a:ea typeface="+mj-ea"/>
                <a:cs typeface="+mj-cs"/>
              </a:rPr>
              <a:t>Virtualization in Client Computing</a:t>
            </a:r>
            <a:endParaRPr kumimoji="0" lang="en-US" sz="2800" b="0" i="0" u="none" strike="noStrike" kern="1200" cap="none" spc="0" normalizeH="0" baseline="0" noProof="0" dirty="0" smtClean="0">
              <a:ln>
                <a:noFill/>
              </a:ln>
              <a:solidFill>
                <a:srgbClr val="0072CF"/>
              </a:solidFill>
              <a:effectLst/>
              <a:uLnTx/>
              <a:uFillTx/>
              <a:latin typeface="Trebuchet MS" pitchFamily="34" charset="0"/>
              <a:ea typeface="+mj-ea"/>
              <a:cs typeface="+mj-cs"/>
            </a:endParaRPr>
          </a:p>
        </p:txBody>
      </p:sp>
      <p:pic>
        <p:nvPicPr>
          <p:cNvPr id="5" name="Picture 4" descr="Apps_OS_Hardware.png"/>
          <p:cNvPicPr>
            <a:picLocks noChangeAspect="1"/>
          </p:cNvPicPr>
          <p:nvPr/>
        </p:nvPicPr>
        <p:blipFill>
          <a:blip r:embed="rId2" cstate="print"/>
          <a:stretch>
            <a:fillRect/>
          </a:stretch>
        </p:blipFill>
        <p:spPr>
          <a:xfrm>
            <a:off x="1665021" y="1495425"/>
            <a:ext cx="4553325" cy="4610100"/>
          </a:xfrm>
          <a:prstGeom prst="rect">
            <a:avLst/>
          </a:prstGeom>
        </p:spPr>
      </p:pic>
      <p:grpSp>
        <p:nvGrpSpPr>
          <p:cNvPr id="2" name="Group 21"/>
          <p:cNvGrpSpPr/>
          <p:nvPr/>
        </p:nvGrpSpPr>
        <p:grpSpPr>
          <a:xfrm>
            <a:off x="1923616" y="2970122"/>
            <a:ext cx="2934530" cy="767443"/>
            <a:chOff x="1923616" y="3011451"/>
            <a:chExt cx="3104294" cy="811840"/>
          </a:xfrm>
        </p:grpSpPr>
        <p:pic>
          <p:nvPicPr>
            <p:cNvPr id="13" name="Picture 12" descr="DNA.png"/>
            <p:cNvPicPr>
              <a:picLocks noChangeAspect="1"/>
            </p:cNvPicPr>
            <p:nvPr/>
          </p:nvPicPr>
          <p:blipFill>
            <a:blip r:embed="rId3" cstate="print"/>
            <a:stretch>
              <a:fillRect/>
            </a:stretch>
          </p:blipFill>
          <p:spPr>
            <a:xfrm>
              <a:off x="1923616" y="3261316"/>
              <a:ext cx="200778" cy="561975"/>
            </a:xfrm>
            <a:prstGeom prst="rect">
              <a:avLst/>
            </a:prstGeom>
          </p:spPr>
        </p:pic>
        <p:pic>
          <p:nvPicPr>
            <p:cNvPr id="14" name="Picture 13" descr="DNA.png"/>
            <p:cNvPicPr>
              <a:picLocks noChangeAspect="1"/>
            </p:cNvPicPr>
            <p:nvPr/>
          </p:nvPicPr>
          <p:blipFill>
            <a:blip r:embed="rId4" cstate="print"/>
            <a:stretch>
              <a:fillRect/>
            </a:stretch>
          </p:blipFill>
          <p:spPr>
            <a:xfrm>
              <a:off x="2439295" y="3248025"/>
              <a:ext cx="170151" cy="476250"/>
            </a:xfrm>
            <a:prstGeom prst="rect">
              <a:avLst/>
            </a:prstGeom>
          </p:spPr>
        </p:pic>
        <p:pic>
          <p:nvPicPr>
            <p:cNvPr id="15" name="Picture 14" descr="DNA.png"/>
            <p:cNvPicPr>
              <a:picLocks noChangeAspect="1"/>
            </p:cNvPicPr>
            <p:nvPr/>
          </p:nvPicPr>
          <p:blipFill>
            <a:blip r:embed="rId4" cstate="print"/>
            <a:stretch>
              <a:fillRect/>
            </a:stretch>
          </p:blipFill>
          <p:spPr>
            <a:xfrm>
              <a:off x="3968834" y="3095181"/>
              <a:ext cx="170151" cy="476250"/>
            </a:xfrm>
            <a:prstGeom prst="rect">
              <a:avLst/>
            </a:prstGeom>
          </p:spPr>
        </p:pic>
        <p:pic>
          <p:nvPicPr>
            <p:cNvPr id="20" name="Picture 19" descr="DNA.png"/>
            <p:cNvPicPr>
              <a:picLocks noChangeAspect="1"/>
            </p:cNvPicPr>
            <p:nvPr/>
          </p:nvPicPr>
          <p:blipFill>
            <a:blip r:embed="rId4" cstate="print"/>
            <a:stretch>
              <a:fillRect/>
            </a:stretch>
          </p:blipFill>
          <p:spPr>
            <a:xfrm>
              <a:off x="4857759" y="3011451"/>
              <a:ext cx="170151" cy="476250"/>
            </a:xfrm>
            <a:prstGeom prst="rect">
              <a:avLst/>
            </a:prstGeom>
          </p:spPr>
        </p:pic>
      </p:grpSp>
      <p:grpSp>
        <p:nvGrpSpPr>
          <p:cNvPr id="3" name="Group 22"/>
          <p:cNvGrpSpPr/>
          <p:nvPr/>
        </p:nvGrpSpPr>
        <p:grpSpPr>
          <a:xfrm>
            <a:off x="2156425" y="1668234"/>
            <a:ext cx="2703315" cy="1176029"/>
            <a:chOff x="2156425" y="1647825"/>
            <a:chExt cx="2859706" cy="1244064"/>
          </a:xfrm>
        </p:grpSpPr>
        <p:pic>
          <p:nvPicPr>
            <p:cNvPr id="6" name="Picture 5" descr="DNA.png"/>
            <p:cNvPicPr>
              <a:picLocks noChangeAspect="1"/>
            </p:cNvPicPr>
            <p:nvPr/>
          </p:nvPicPr>
          <p:blipFill>
            <a:blip r:embed="rId5" cstate="print"/>
            <a:stretch>
              <a:fillRect/>
            </a:stretch>
          </p:blipFill>
          <p:spPr>
            <a:xfrm>
              <a:off x="4087120" y="1647825"/>
              <a:ext cx="231405" cy="647700"/>
            </a:xfrm>
            <a:prstGeom prst="rect">
              <a:avLst/>
            </a:prstGeom>
          </p:spPr>
        </p:pic>
        <p:pic>
          <p:nvPicPr>
            <p:cNvPr id="9" name="Picture 8" descr="DNA.png"/>
            <p:cNvPicPr>
              <a:picLocks noChangeAspect="1"/>
            </p:cNvPicPr>
            <p:nvPr/>
          </p:nvPicPr>
          <p:blipFill>
            <a:blip r:embed="rId6" cstate="print"/>
            <a:stretch>
              <a:fillRect/>
            </a:stretch>
          </p:blipFill>
          <p:spPr>
            <a:xfrm>
              <a:off x="2156425" y="2254546"/>
              <a:ext cx="227705" cy="637343"/>
            </a:xfrm>
            <a:prstGeom prst="rect">
              <a:avLst/>
            </a:prstGeom>
          </p:spPr>
        </p:pic>
        <p:pic>
          <p:nvPicPr>
            <p:cNvPr id="10" name="Picture 9" descr="DNA.png"/>
            <p:cNvPicPr>
              <a:picLocks noChangeAspect="1"/>
            </p:cNvPicPr>
            <p:nvPr/>
          </p:nvPicPr>
          <p:blipFill>
            <a:blip r:embed="rId7" cstate="print"/>
            <a:stretch>
              <a:fillRect/>
            </a:stretch>
          </p:blipFill>
          <p:spPr>
            <a:xfrm>
              <a:off x="4807476" y="1958384"/>
              <a:ext cx="208655" cy="584023"/>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20" name="Pfeil nach unten 19"/>
          <p:cNvSpPr/>
          <p:nvPr/>
        </p:nvSpPr>
        <p:spPr>
          <a:xfrm rot="12375711">
            <a:off x="3381151" y="1850066"/>
            <a:ext cx="350874" cy="73364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Pfeil nach unten 20"/>
          <p:cNvSpPr/>
          <p:nvPr/>
        </p:nvSpPr>
        <p:spPr>
          <a:xfrm rot="9678382">
            <a:off x="4820096" y="1853603"/>
            <a:ext cx="350874" cy="73364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prstGeom prst="rect">
            <a:avLst/>
          </a:prstGeom>
        </p:spPr>
        <p:txBody>
          <a:bodyPr/>
          <a:lstStyle/>
          <a:p>
            <a:r>
              <a:rPr lang="en-US" dirty="0" smtClean="0"/>
              <a:t>How works User Personalization (read)</a:t>
            </a:r>
            <a:endParaRPr lang="en-US" dirty="0"/>
          </a:p>
        </p:txBody>
      </p:sp>
      <p:sp>
        <p:nvSpPr>
          <p:cNvPr id="31" name="Inhaltsplatzhalter 30"/>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cstate="print"/>
          <a:srcRect/>
          <a:stretch>
            <a:fillRect/>
          </a:stretch>
        </p:blipFill>
        <p:spPr bwMode="auto">
          <a:xfrm>
            <a:off x="3420362"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2434856" y="4837814"/>
            <a:ext cx="4316818"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feld 16"/>
          <p:cNvSpPr txBox="1"/>
          <p:nvPr/>
        </p:nvSpPr>
        <p:spPr>
          <a:xfrm>
            <a:off x="3179144" y="5124891"/>
            <a:ext cx="3274827" cy="369332"/>
          </a:xfrm>
          <a:prstGeom prst="rect">
            <a:avLst/>
          </a:prstGeom>
          <a:noFill/>
        </p:spPr>
        <p:txBody>
          <a:bodyPr wrap="square" rtlCol="0">
            <a:spAutoFit/>
          </a:bodyPr>
          <a:lstStyle/>
          <a:p>
            <a:r>
              <a:rPr lang="en-US" dirty="0" smtClean="0"/>
              <a:t>AppSense Virtual Cache</a:t>
            </a:r>
            <a:endParaRPr lang="en-US" dirty="0"/>
          </a:p>
        </p:txBody>
      </p:sp>
      <p:sp>
        <p:nvSpPr>
          <p:cNvPr id="23" name="Flussdiagramm: Vordefinierter Prozess 22"/>
          <p:cNvSpPr/>
          <p:nvPr/>
        </p:nvSpPr>
        <p:spPr>
          <a:xfrm>
            <a:off x="1116417" y="1158948"/>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Sample.docx</a:t>
            </a:r>
            <a:endParaRPr lang="en-US" sz="1100" dirty="0"/>
          </a:p>
        </p:txBody>
      </p:sp>
      <p:sp>
        <p:nvSpPr>
          <p:cNvPr id="24" name="Flussdiagramm: Vordefinierter Prozess 23"/>
          <p:cNvSpPr/>
          <p:nvPr/>
        </p:nvSpPr>
        <p:spPr>
          <a:xfrm>
            <a:off x="1192172" y="1162492"/>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User.dic</a:t>
            </a:r>
            <a:endParaRPr lang="en-US" sz="1100" dirty="0"/>
          </a:p>
        </p:txBody>
      </p:sp>
      <p:sp>
        <p:nvSpPr>
          <p:cNvPr id="25" name="Flussdiagramm: Vordefinierter Prozess 24"/>
          <p:cNvSpPr/>
          <p:nvPr/>
        </p:nvSpPr>
        <p:spPr>
          <a:xfrm>
            <a:off x="1325524" y="1166037"/>
            <a:ext cx="1460206"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err="1" smtClean="0"/>
              <a:t>Reg</a:t>
            </a:r>
            <a:r>
              <a:rPr lang="en-US" sz="1100" dirty="0" smtClean="0"/>
              <a:t> value in HKCU\Software</a:t>
            </a:r>
            <a:endParaRPr lang="en-US" sz="1100" dirty="0"/>
          </a:p>
        </p:txBody>
      </p:sp>
      <p:sp>
        <p:nvSpPr>
          <p:cNvPr id="22" name="Flussdiagramm: Vordefinierter Prozess 21"/>
          <p:cNvSpPr/>
          <p:nvPr/>
        </p:nvSpPr>
        <p:spPr>
          <a:xfrm>
            <a:off x="4553639" y="5596028"/>
            <a:ext cx="1460206"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err="1" smtClean="0"/>
              <a:t>Reg</a:t>
            </a:r>
            <a:r>
              <a:rPr lang="en-US" sz="1100" dirty="0" smtClean="0"/>
              <a:t> value in HKCU\Software</a:t>
            </a:r>
            <a:endParaRPr lang="en-US" sz="1100" dirty="0"/>
          </a:p>
        </p:txBody>
      </p:sp>
      <p:sp>
        <p:nvSpPr>
          <p:cNvPr id="27" name="Flussdiagramm: Vordefinierter Prozess 26"/>
          <p:cNvSpPr/>
          <p:nvPr/>
        </p:nvSpPr>
        <p:spPr>
          <a:xfrm>
            <a:off x="3125875" y="5601883"/>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
        <p:nvSpPr>
          <p:cNvPr id="28" name="Flussdiagramm: Vordefinierter Prozess 27"/>
          <p:cNvSpPr/>
          <p:nvPr/>
        </p:nvSpPr>
        <p:spPr>
          <a:xfrm>
            <a:off x="1850708" y="3983296"/>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Sample.docx</a:t>
            </a:r>
            <a:endParaRPr lang="en-US" sz="1100" dirty="0"/>
          </a:p>
        </p:txBody>
      </p:sp>
      <p:sp>
        <p:nvSpPr>
          <p:cNvPr id="30" name="Rechteck 29"/>
          <p:cNvSpPr/>
          <p:nvPr/>
        </p:nvSpPr>
        <p:spPr>
          <a:xfrm>
            <a:off x="6422071" y="1562984"/>
            <a:ext cx="2137144" cy="6166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000" b="1" dirty="0" smtClean="0"/>
              <a:t>Only Profile Information’s:</a:t>
            </a:r>
          </a:p>
          <a:p>
            <a:r>
              <a:rPr lang="en-US" sz="1000" dirty="0" smtClean="0"/>
              <a:t>HKCU\Software</a:t>
            </a:r>
          </a:p>
          <a:p>
            <a:r>
              <a:rPr lang="en-US" sz="1000" dirty="0" smtClean="0"/>
              <a:t>C:\Documents &amp; Settings</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grpId="0" nodeType="clickEffect">
                                  <p:stCondLst>
                                    <p:cond delay="0"/>
                                  </p:stCondLst>
                                  <p:childTnLst>
                                    <p:anim calcmode="lin" valueType="num">
                                      <p:cBhvr>
                                        <p:cTn id="6" dur="1000"/>
                                        <p:tgtEl>
                                          <p:spTgt spid="20"/>
                                        </p:tgtEl>
                                        <p:attrNameLst>
                                          <p:attrName>ppt_x</p:attrName>
                                        </p:attrNameLst>
                                      </p:cBhvr>
                                      <p:tavLst>
                                        <p:tav tm="0">
                                          <p:val>
                                            <p:strVal val="ppt_x"/>
                                          </p:val>
                                        </p:tav>
                                        <p:tav tm="100000">
                                          <p:val>
                                            <p:strVal val="ppt_x-.2"/>
                                          </p:val>
                                        </p:tav>
                                      </p:tavLst>
                                    </p:anim>
                                    <p:anim calcmode="lin" valueType="num">
                                      <p:cBhvr>
                                        <p:cTn id="7" dur="1000"/>
                                        <p:tgtEl>
                                          <p:spTgt spid="20"/>
                                        </p:tgtEl>
                                        <p:attrNameLst>
                                          <p:attrName>ppt_y</p:attrName>
                                        </p:attrNameLst>
                                      </p:cBhvr>
                                      <p:tavLst>
                                        <p:tav tm="0">
                                          <p:val>
                                            <p:strVal val="ppt_y"/>
                                          </p:val>
                                        </p:tav>
                                        <p:tav tm="100000">
                                          <p:val>
                                            <p:strVal val="ppt_y"/>
                                          </p:val>
                                        </p:tav>
                                      </p:tavLst>
                                    </p:anim>
                                    <p:animEffect transition="out" filter="fade">
                                      <p:cBhvr>
                                        <p:cTn id="8" dur="1000"/>
                                        <p:tgtEl>
                                          <p:spTgt spid="20"/>
                                        </p:tgtEl>
                                      </p:cBhvr>
                                    </p:animEffect>
                                    <p:set>
                                      <p:cBhvr>
                                        <p:cTn id="9" dur="1" fill="hold">
                                          <p:stCondLst>
                                            <p:cond delay="999"/>
                                          </p:stCondLst>
                                        </p:cTn>
                                        <p:tgtEl>
                                          <p:spTgt spid="20"/>
                                        </p:tgtEl>
                                        <p:attrNameLst>
                                          <p:attrName>style.visibility</p:attrName>
                                        </p:attrNameLst>
                                      </p:cBhvr>
                                      <p:to>
                                        <p:strVal val="hidden"/>
                                      </p:to>
                                    </p:set>
                                  </p:childTnLst>
                                </p:cTn>
                              </p:par>
                              <p:par>
                                <p:cTn id="10" presetID="29" presetClass="exit" presetSubtype="0" fill="hold" grpId="0" nodeType="withEffect">
                                  <p:stCondLst>
                                    <p:cond delay="0"/>
                                  </p:stCondLst>
                                  <p:childTnLst>
                                    <p:anim calcmode="lin" valueType="num">
                                      <p:cBhvr>
                                        <p:cTn id="11" dur="1000"/>
                                        <p:tgtEl>
                                          <p:spTgt spid="21"/>
                                        </p:tgtEl>
                                        <p:attrNameLst>
                                          <p:attrName>ppt_x</p:attrName>
                                        </p:attrNameLst>
                                      </p:cBhvr>
                                      <p:tavLst>
                                        <p:tav tm="0">
                                          <p:val>
                                            <p:strVal val="ppt_x"/>
                                          </p:val>
                                        </p:tav>
                                        <p:tav tm="100000">
                                          <p:val>
                                            <p:strVal val="ppt_x-.2"/>
                                          </p:val>
                                        </p:tav>
                                      </p:tavLst>
                                    </p:anim>
                                    <p:anim calcmode="lin" valueType="num">
                                      <p:cBhvr>
                                        <p:cTn id="12" dur="1000"/>
                                        <p:tgtEl>
                                          <p:spTgt spid="21"/>
                                        </p:tgtEl>
                                        <p:attrNameLst>
                                          <p:attrName>ppt_y</p:attrName>
                                        </p:attrNameLst>
                                      </p:cBhvr>
                                      <p:tavLst>
                                        <p:tav tm="0">
                                          <p:val>
                                            <p:strVal val="ppt_y"/>
                                          </p:val>
                                        </p:tav>
                                        <p:tav tm="100000">
                                          <p:val>
                                            <p:strVal val="ppt_y"/>
                                          </p:val>
                                        </p:tav>
                                      </p:tavLst>
                                    </p:anim>
                                    <p:animEffect transition="out" filter="fade">
                                      <p:cBhvr>
                                        <p:cTn id="13" dur="1000"/>
                                        <p:tgtEl>
                                          <p:spTgt spid="21"/>
                                        </p:tgtEl>
                                      </p:cBhvr>
                                    </p:animEffect>
                                    <p:set>
                                      <p:cBhvr>
                                        <p:cTn id="14" dur="1" fill="hold">
                                          <p:stCondLst>
                                            <p:cond delay="999"/>
                                          </p:stCondLst>
                                        </p:cTn>
                                        <p:tgtEl>
                                          <p:spTgt spid="21"/>
                                        </p:tgtEl>
                                        <p:attrNameLst>
                                          <p:attrName>style.visibility</p:attrName>
                                        </p:attrNameLst>
                                      </p:cBhvr>
                                      <p:to>
                                        <p:strVal val="hidden"/>
                                      </p:to>
                                    </p:se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par>
                          <p:cTn id="38" fill="hold">
                            <p:stCondLst>
                              <p:cond delay="500"/>
                            </p:stCondLst>
                            <p:childTnLst>
                              <p:par>
                                <p:cTn id="39" presetID="63" presetClass="path" presetSubtype="0" accel="50000" decel="50000" fill="hold" grpId="1" nodeType="afterEffect">
                                  <p:stCondLst>
                                    <p:cond delay="0"/>
                                  </p:stCondLst>
                                  <p:childTnLst>
                                    <p:animMotion origin="layout" path="M 0 0  L 0.25 0  E" pathEditMode="relative" ptsTypes="">
                                      <p:cBhvr>
                                        <p:cTn id="40" dur="2000" fill="hold"/>
                                        <p:tgtEl>
                                          <p:spTgt spid="25"/>
                                        </p:tgtEl>
                                        <p:attrNameLst>
                                          <p:attrName>ppt_x</p:attrName>
                                          <p:attrName>ppt_y</p:attrName>
                                        </p:attrNameLst>
                                      </p:cBhvr>
                                    </p:animMotion>
                                  </p:childTnLst>
                                </p:cTn>
                              </p:par>
                            </p:childTnLst>
                          </p:cTn>
                        </p:par>
                        <p:par>
                          <p:cTn id="41" fill="hold">
                            <p:stCondLst>
                              <p:cond delay="2500"/>
                            </p:stCondLst>
                            <p:childTnLst>
                              <p:par>
                                <p:cTn id="42" presetID="42" presetClass="path" presetSubtype="0" accel="50000" decel="50000" fill="hold" grpId="2" nodeType="afterEffect">
                                  <p:stCondLst>
                                    <p:cond delay="0"/>
                                  </p:stCondLst>
                                  <p:childTnLst>
                                    <p:animMotion origin="layout" path="M 0.25 -1.60037E-6 L 0.24878 0.11679 " pathEditMode="relative" rAng="0" ptsTypes="AA">
                                      <p:cBhvr>
                                        <p:cTn id="43" dur="2000" fill="hold"/>
                                        <p:tgtEl>
                                          <p:spTgt spid="25"/>
                                        </p:tgtEl>
                                        <p:attrNameLst>
                                          <p:attrName>ppt_x</p:attrName>
                                          <p:attrName>ppt_y</p:attrName>
                                        </p:attrNameLst>
                                      </p:cBhvr>
                                      <p:rCtr x="-1" y="58"/>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3" nodeType="clickEffect">
                                  <p:stCondLst>
                                    <p:cond delay="0"/>
                                  </p:stCondLst>
                                  <p:childTnLst>
                                    <p:animMotion origin="layout" path="M 0.24878 0.11679 L 0.3526 0.64871 " pathEditMode="relative" rAng="0" ptsTypes="AA">
                                      <p:cBhvr>
                                        <p:cTn id="47" dur="2000" fill="hold"/>
                                        <p:tgtEl>
                                          <p:spTgt spid="25"/>
                                        </p:tgtEl>
                                        <p:attrNameLst>
                                          <p:attrName>ppt_x</p:attrName>
                                          <p:attrName>ppt_y</p:attrName>
                                        </p:attrNameLst>
                                      </p:cBhvr>
                                      <p:rCtr x="52" y="266"/>
                                    </p:animMotion>
                                  </p:childTnLst>
                                </p:cTn>
                              </p:par>
                            </p:childTnLst>
                          </p:cTn>
                        </p:par>
                        <p:par>
                          <p:cTn id="48" fill="hold">
                            <p:stCondLst>
                              <p:cond delay="2000"/>
                            </p:stCondLst>
                            <p:childTnLst>
                              <p:par>
                                <p:cTn id="49" presetID="3" presetClass="exit" presetSubtype="10" fill="hold" grpId="4" nodeType="afterEffect">
                                  <p:stCondLst>
                                    <p:cond delay="0"/>
                                  </p:stCondLst>
                                  <p:childTnLst>
                                    <p:animEffect transition="out" filter="blinds(horizontal)">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64" presetClass="path" presetSubtype="0" accel="50000" decel="50000" fill="hold" grpId="1" nodeType="withEffect">
                                  <p:stCondLst>
                                    <p:cond delay="0"/>
                                  </p:stCondLst>
                                  <p:childTnLst>
                                    <p:animMotion origin="layout" path="M -0.00034 0.00347 L -0.10955 -0.64616 " pathEditMode="relative" rAng="0" ptsTypes="AA">
                                      <p:cBhvr>
                                        <p:cTn id="53" dur="2000" fill="hold"/>
                                        <p:tgtEl>
                                          <p:spTgt spid="22"/>
                                        </p:tgtEl>
                                        <p:attrNameLst>
                                          <p:attrName>ppt_x</p:attrName>
                                          <p:attrName>ppt_y</p:attrName>
                                        </p:attrNameLst>
                                      </p:cBhvr>
                                      <p:rCtr x="-55" y="-325"/>
                                    </p:animMotion>
                                  </p:childTnLst>
                                </p:cTn>
                              </p:par>
                            </p:childTnLst>
                          </p:cTn>
                        </p:par>
                        <p:par>
                          <p:cTn id="54" fill="hold">
                            <p:stCondLst>
                              <p:cond delay="4000"/>
                            </p:stCondLst>
                            <p:childTnLst>
                              <p:par>
                                <p:cTn id="55" presetID="3" presetClass="exit" presetSubtype="10" fill="hold" grpId="2" nodeType="afterEffect">
                                  <p:stCondLst>
                                    <p:cond delay="0"/>
                                  </p:stCondLst>
                                  <p:childTnLst>
                                    <p:animEffect transition="out" filter="blinds(horizontal)">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par>
                          <p:cTn id="63" fill="hold">
                            <p:stCondLst>
                              <p:cond delay="500"/>
                            </p:stCondLst>
                            <p:childTnLst>
                              <p:par>
                                <p:cTn id="64" presetID="63" presetClass="path" presetSubtype="0" accel="50000" decel="50000" fill="hold" grpId="1" nodeType="afterEffect">
                                  <p:stCondLst>
                                    <p:cond delay="0"/>
                                  </p:stCondLst>
                                  <p:childTnLst>
                                    <p:animMotion origin="layout" path="M -0.00607 0.00046 L 0.27118 0.00046 " pathEditMode="relative" rAng="0" ptsTypes="AA">
                                      <p:cBhvr>
                                        <p:cTn id="65" dur="2000" fill="hold"/>
                                        <p:tgtEl>
                                          <p:spTgt spid="24"/>
                                        </p:tgtEl>
                                        <p:attrNameLst>
                                          <p:attrName>ppt_x</p:attrName>
                                          <p:attrName>ppt_y</p:attrName>
                                        </p:attrNameLst>
                                      </p:cBhvr>
                                      <p:rCtr x="139" y="0"/>
                                    </p:animMotion>
                                  </p:childTnLst>
                                </p:cTn>
                              </p:par>
                            </p:childTnLst>
                          </p:cTn>
                        </p:par>
                        <p:par>
                          <p:cTn id="66" fill="hold">
                            <p:stCondLst>
                              <p:cond delay="2500"/>
                            </p:stCondLst>
                            <p:childTnLst>
                              <p:par>
                                <p:cTn id="67" presetID="42" presetClass="path" presetSubtype="0" accel="50000" decel="50000" fill="hold" grpId="2" nodeType="afterEffect">
                                  <p:stCondLst>
                                    <p:cond delay="0"/>
                                  </p:stCondLst>
                                  <p:childTnLst>
                                    <p:animMotion origin="layout" path="M 0.27118 0.00046 L 0.27118 0.1154 " pathEditMode="relative" rAng="0" ptsTypes="AA">
                                      <p:cBhvr>
                                        <p:cTn id="68" dur="2000" fill="hold"/>
                                        <p:tgtEl>
                                          <p:spTgt spid="24"/>
                                        </p:tgtEl>
                                        <p:attrNameLst>
                                          <p:attrName>ppt_x</p:attrName>
                                          <p:attrName>ppt_y</p:attrName>
                                        </p:attrNameLst>
                                      </p:cBhvr>
                                      <p:rCtr x="0" y="57"/>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3" nodeType="clickEffect">
                                  <p:stCondLst>
                                    <p:cond delay="0"/>
                                  </p:stCondLst>
                                  <p:childTnLst>
                                    <p:animMotion origin="layout" path="M 0.26996 0.11725 L 0.21545 0.65102 " pathEditMode="relative" rAng="0" ptsTypes="AA">
                                      <p:cBhvr>
                                        <p:cTn id="72" dur="2000" fill="hold"/>
                                        <p:tgtEl>
                                          <p:spTgt spid="24"/>
                                        </p:tgtEl>
                                        <p:attrNameLst>
                                          <p:attrName>ppt_x</p:attrName>
                                          <p:attrName>ppt_y</p:attrName>
                                        </p:attrNameLst>
                                      </p:cBhvr>
                                      <p:rCtr x="-27" y="267"/>
                                    </p:animMotion>
                                  </p:childTnLst>
                                </p:cTn>
                              </p:par>
                            </p:childTnLst>
                          </p:cTn>
                        </p:par>
                        <p:par>
                          <p:cTn id="73" fill="hold">
                            <p:stCondLst>
                              <p:cond delay="2000"/>
                            </p:stCondLst>
                            <p:childTnLst>
                              <p:par>
                                <p:cTn id="74" presetID="3" presetClass="exit" presetSubtype="10" fill="hold" grpId="4" nodeType="afterEffect">
                                  <p:stCondLst>
                                    <p:cond delay="0"/>
                                  </p:stCondLst>
                                  <p:childTnLst>
                                    <p:animEffect transition="out" filter="blinds(horizontal)">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par>
                                <p:cTn id="77" presetID="64" presetClass="path" presetSubtype="0" accel="50000" decel="50000" fill="hold" grpId="1" nodeType="withEffect">
                                  <p:stCondLst>
                                    <p:cond delay="0"/>
                                  </p:stCondLst>
                                  <p:childTnLst>
                                    <p:animMotion origin="layout" path="M 0.00399 0.00439 L 0.06372 -0.64871 " pathEditMode="relative" rAng="0" ptsTypes="AA">
                                      <p:cBhvr>
                                        <p:cTn id="78" dur="2000" fill="hold"/>
                                        <p:tgtEl>
                                          <p:spTgt spid="27"/>
                                        </p:tgtEl>
                                        <p:attrNameLst>
                                          <p:attrName>ppt_x</p:attrName>
                                          <p:attrName>ppt_y</p:attrName>
                                        </p:attrNameLst>
                                      </p:cBhvr>
                                      <p:rCtr x="30" y="-327"/>
                                    </p:animMotion>
                                  </p:childTnLst>
                                </p:cTn>
                              </p:par>
                            </p:childTnLst>
                          </p:cTn>
                        </p:par>
                        <p:par>
                          <p:cTn id="79" fill="hold">
                            <p:stCondLst>
                              <p:cond delay="4000"/>
                            </p:stCondLst>
                            <p:childTnLst>
                              <p:par>
                                <p:cTn id="80" presetID="3" presetClass="exit" presetSubtype="10" fill="hold" grpId="2" nodeType="afterEffect">
                                  <p:stCondLst>
                                    <p:cond delay="0"/>
                                  </p:stCondLst>
                                  <p:childTnLst>
                                    <p:animEffect transition="out" filter="blinds(horizontal)">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2"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dissolve">
                                      <p:cBhvr>
                                        <p:cTn id="87" dur="500"/>
                                        <p:tgtEl>
                                          <p:spTgt spid="23"/>
                                        </p:tgtEl>
                                      </p:cBhvr>
                                    </p:animEffect>
                                  </p:childTnLst>
                                </p:cTn>
                              </p:par>
                            </p:childTnLst>
                          </p:cTn>
                        </p:par>
                        <p:par>
                          <p:cTn id="88" fill="hold">
                            <p:stCondLst>
                              <p:cond delay="500"/>
                            </p:stCondLst>
                            <p:childTnLst>
                              <p:par>
                                <p:cTn id="89" presetID="63" presetClass="path" presetSubtype="0" accel="50000" decel="50000" fill="hold" grpId="0" nodeType="afterEffect">
                                  <p:stCondLst>
                                    <p:cond delay="0"/>
                                  </p:stCondLst>
                                  <p:childTnLst>
                                    <p:animMotion origin="layout" path="M -0.00156 0.00278 L 0.27952 0.00116 " pathEditMode="relative" rAng="0" ptsTypes="AA">
                                      <p:cBhvr>
                                        <p:cTn id="90" dur="2000" fill="hold"/>
                                        <p:tgtEl>
                                          <p:spTgt spid="23"/>
                                        </p:tgtEl>
                                        <p:attrNameLst>
                                          <p:attrName>ppt_x</p:attrName>
                                          <p:attrName>ppt_y</p:attrName>
                                        </p:attrNameLst>
                                      </p:cBhvr>
                                      <p:rCtr x="140" y="-1"/>
                                    </p:animMotion>
                                  </p:childTnLst>
                                </p:cTn>
                              </p:par>
                            </p:childTnLst>
                          </p:cTn>
                        </p:par>
                        <p:par>
                          <p:cTn id="91" fill="hold">
                            <p:stCondLst>
                              <p:cond delay="2500"/>
                            </p:stCondLst>
                            <p:childTnLst>
                              <p:par>
                                <p:cTn id="92" presetID="42" presetClass="path" presetSubtype="0" accel="50000" decel="50000" fill="hold" grpId="1" nodeType="afterEffect">
                                  <p:stCondLst>
                                    <p:cond delay="0"/>
                                  </p:stCondLst>
                                  <p:childTnLst>
                                    <p:animMotion origin="layout" path="M 0.27952 0.00115 L 0.28212 0.11609 " pathEditMode="relative" rAng="0" ptsTypes="AA">
                                      <p:cBhvr>
                                        <p:cTn id="93" dur="2000" fill="hold"/>
                                        <p:tgtEl>
                                          <p:spTgt spid="23"/>
                                        </p:tgtEl>
                                        <p:attrNameLst>
                                          <p:attrName>ppt_x</p:attrName>
                                          <p:attrName>ppt_y</p:attrName>
                                        </p:attrNameLst>
                                      </p:cBhvr>
                                      <p:rCtr x="1" y="57"/>
                                    </p:animMotion>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3" nodeType="clickEffect">
                                  <p:stCondLst>
                                    <p:cond delay="0"/>
                                  </p:stCondLst>
                                  <p:childTnLst>
                                    <p:animMotion origin="layout" path="M 0.2783 0.11794 L 0.0757 0.41119 " pathEditMode="relative" rAng="0" ptsTypes="AA">
                                      <p:cBhvr>
                                        <p:cTn id="97" dur="2000" fill="hold"/>
                                        <p:tgtEl>
                                          <p:spTgt spid="23"/>
                                        </p:tgtEl>
                                        <p:attrNameLst>
                                          <p:attrName>ppt_x</p:attrName>
                                          <p:attrName>ppt_y</p:attrName>
                                        </p:attrNameLst>
                                      </p:cBhvr>
                                      <p:rCtr x="-101" y="147"/>
                                    </p:animMotion>
                                  </p:childTnLst>
                                </p:cTn>
                              </p:par>
                            </p:childTnLst>
                          </p:cTn>
                        </p:par>
                        <p:par>
                          <p:cTn id="98" fill="hold">
                            <p:stCondLst>
                              <p:cond delay="2000"/>
                            </p:stCondLst>
                            <p:childTnLst>
                              <p:par>
                                <p:cTn id="99" presetID="3" presetClass="exit" presetSubtype="10" fill="hold" grpId="4" nodeType="afterEffect">
                                  <p:stCondLst>
                                    <p:cond delay="0"/>
                                  </p:stCondLst>
                                  <p:childTnLst>
                                    <p:animEffect transition="out" filter="blinds(horizontal)">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par>
                                <p:cTn id="102" presetID="64" presetClass="path" presetSubtype="0" accel="50000" decel="50000" fill="hold" grpId="1" nodeType="withEffect">
                                  <p:stCondLst>
                                    <p:cond delay="0"/>
                                  </p:stCondLst>
                                  <p:childTnLst>
                                    <p:animMotion origin="layout" path="M -0.00469 -0.00046 L 0.20191 -0.41304 " pathEditMode="relative" rAng="0" ptsTypes="AA">
                                      <p:cBhvr>
                                        <p:cTn id="103" dur="2000" fill="hold"/>
                                        <p:tgtEl>
                                          <p:spTgt spid="28"/>
                                        </p:tgtEl>
                                        <p:attrNameLst>
                                          <p:attrName>ppt_x</p:attrName>
                                          <p:attrName>ppt_y</p:attrName>
                                        </p:attrNameLst>
                                      </p:cBhvr>
                                      <p:rCtr x="103" y="-206"/>
                                    </p:animMotion>
                                  </p:childTnLst>
                                </p:cTn>
                              </p:par>
                            </p:childTnLst>
                          </p:cTn>
                        </p:par>
                        <p:par>
                          <p:cTn id="104" fill="hold">
                            <p:stCondLst>
                              <p:cond delay="4000"/>
                            </p:stCondLst>
                            <p:childTnLst>
                              <p:par>
                                <p:cTn id="105" presetID="3" presetClass="exit" presetSubtype="10" fill="hold" grpId="2" nodeType="afterEffect">
                                  <p:stCondLst>
                                    <p:cond delay="0"/>
                                  </p:stCondLst>
                                  <p:childTnLst>
                                    <p:animEffect transition="out" filter="blinds(horizontal)">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21" grpId="0" animBg="1"/>
      <p:bldP spid="23" grpId="0" animBg="1"/>
      <p:bldP spid="23" grpId="1" animBg="1"/>
      <p:bldP spid="23" grpId="2" animBg="1"/>
      <p:bldP spid="23" grpId="3" animBg="1"/>
      <p:bldP spid="23"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2" grpId="0" animBg="1"/>
      <p:bldP spid="22" grpId="1" animBg="1"/>
      <p:bldP spid="22" grpId="2" animBg="1"/>
      <p:bldP spid="27" grpId="0" animBg="1"/>
      <p:bldP spid="27" grpId="1" animBg="1"/>
      <p:bldP spid="27" grpId="2" animBg="1"/>
      <p:bldP spid="28" grpId="0" animBg="1"/>
      <p:bldP spid="28" grpId="1" animBg="1"/>
      <p:bldP spid="28" grpId="2"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2" name="Titel 1"/>
          <p:cNvSpPr>
            <a:spLocks noGrp="1"/>
          </p:cNvSpPr>
          <p:nvPr>
            <p:ph type="title"/>
          </p:nvPr>
        </p:nvSpPr>
        <p:spPr>
          <a:prstGeom prst="rect">
            <a:avLst/>
          </a:prstGeom>
        </p:spPr>
        <p:txBody>
          <a:bodyPr/>
          <a:lstStyle/>
          <a:p>
            <a:r>
              <a:rPr lang="en-US" dirty="0" smtClean="0"/>
              <a:t>How works User Personalization (read)</a:t>
            </a:r>
            <a:br>
              <a:rPr lang="en-US" dirty="0" smtClean="0"/>
            </a:br>
            <a:r>
              <a:rPr lang="en-US" sz="1600" dirty="0" smtClean="0"/>
              <a:t>Missing file in AppSense Virtual Cache</a:t>
            </a:r>
            <a:endParaRPr lang="en-US" dirty="0"/>
          </a:p>
        </p:txBody>
      </p:sp>
      <p:sp>
        <p:nvSpPr>
          <p:cNvPr id="19" name="Inhaltsplatzhalter 18"/>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cstate="print"/>
          <a:srcRect/>
          <a:stretch>
            <a:fillRect/>
          </a:stretch>
        </p:blipFill>
        <p:spPr bwMode="auto">
          <a:xfrm>
            <a:off x="3420362"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2434856" y="4837814"/>
            <a:ext cx="4316818"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feld 16"/>
          <p:cNvSpPr txBox="1"/>
          <p:nvPr/>
        </p:nvSpPr>
        <p:spPr>
          <a:xfrm>
            <a:off x="3179144" y="5124891"/>
            <a:ext cx="3274827" cy="369332"/>
          </a:xfrm>
          <a:prstGeom prst="rect">
            <a:avLst/>
          </a:prstGeom>
          <a:noFill/>
        </p:spPr>
        <p:txBody>
          <a:bodyPr wrap="square" rtlCol="0">
            <a:spAutoFit/>
          </a:bodyPr>
          <a:lstStyle/>
          <a:p>
            <a:r>
              <a:rPr lang="en-US" dirty="0" smtClean="0"/>
              <a:t>AppSense Virtual Cache</a:t>
            </a:r>
            <a:endParaRPr lang="en-US" dirty="0"/>
          </a:p>
        </p:txBody>
      </p:sp>
      <p:sp>
        <p:nvSpPr>
          <p:cNvPr id="22" name="Flussdiagramm: Vordefinierter Prozess 21"/>
          <p:cNvSpPr/>
          <p:nvPr/>
        </p:nvSpPr>
        <p:spPr>
          <a:xfrm>
            <a:off x="4553639" y="5596028"/>
            <a:ext cx="1460206"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err="1" smtClean="0"/>
              <a:t>Reg</a:t>
            </a:r>
            <a:r>
              <a:rPr lang="en-US" sz="1100" dirty="0" smtClean="0"/>
              <a:t> value in HKCU\Software</a:t>
            </a:r>
            <a:endParaRPr lang="en-US" sz="1100" dirty="0"/>
          </a:p>
        </p:txBody>
      </p:sp>
      <p:sp>
        <p:nvSpPr>
          <p:cNvPr id="27" name="Flussdiagramm: Vordefinierter Prozess 26"/>
          <p:cNvSpPr/>
          <p:nvPr/>
        </p:nvSpPr>
        <p:spPr>
          <a:xfrm>
            <a:off x="3220877" y="3986838"/>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
        <p:nvSpPr>
          <p:cNvPr id="28" name="Flussdiagramm: Vordefinierter Prozess 27"/>
          <p:cNvSpPr/>
          <p:nvPr/>
        </p:nvSpPr>
        <p:spPr>
          <a:xfrm>
            <a:off x="1850708" y="3983296"/>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Sample.docx</a:t>
            </a:r>
            <a:endParaRPr lang="en-US" sz="1100" dirty="0"/>
          </a:p>
        </p:txBody>
      </p:sp>
      <p:sp>
        <p:nvSpPr>
          <p:cNvPr id="30" name="Rechteck 29"/>
          <p:cNvSpPr/>
          <p:nvPr/>
        </p:nvSpPr>
        <p:spPr>
          <a:xfrm>
            <a:off x="6422071" y="1562984"/>
            <a:ext cx="2137144" cy="6166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000" b="1" dirty="0" smtClean="0"/>
              <a:t>Only Profile Information’s:</a:t>
            </a:r>
          </a:p>
          <a:p>
            <a:r>
              <a:rPr lang="en-US" sz="1000" dirty="0" smtClean="0"/>
              <a:t>HKCU\Software</a:t>
            </a:r>
          </a:p>
          <a:p>
            <a:r>
              <a:rPr lang="en-US" sz="1000" dirty="0" smtClean="0"/>
              <a:t>C:\Documents &amp; Settings</a:t>
            </a:r>
            <a:endParaRPr lang="en-US" sz="1000" dirty="0"/>
          </a:p>
        </p:txBody>
      </p:sp>
      <p:sp>
        <p:nvSpPr>
          <p:cNvPr id="24" name="Flussdiagramm: Vordefinierter Prozess 23"/>
          <p:cNvSpPr/>
          <p:nvPr/>
        </p:nvSpPr>
        <p:spPr>
          <a:xfrm>
            <a:off x="1192172" y="1162492"/>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User.dic</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iterate type="lt">
                                    <p:tmPct val="0"/>
                                  </p:iterate>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par>
                          <p:cTn id="19" fill="hold">
                            <p:stCondLst>
                              <p:cond delay="500"/>
                            </p:stCondLst>
                            <p:childTnLst>
                              <p:par>
                                <p:cTn id="20" presetID="63" presetClass="path" presetSubtype="0" accel="50000" decel="50000" fill="hold" grpId="1" nodeType="afterEffect">
                                  <p:stCondLst>
                                    <p:cond delay="0"/>
                                  </p:stCondLst>
                                  <p:iterate type="lt">
                                    <p:tmPct val="0"/>
                                  </p:iterate>
                                  <p:childTnLst>
                                    <p:animMotion origin="layout" path="M 4.16667E-6 9.3432E-7 L 0.27986 9.3432E-7 " pathEditMode="relative" rAng="0" ptsTypes="AA">
                                      <p:cBhvr>
                                        <p:cTn id="21" dur="2000" fill="hold"/>
                                        <p:tgtEl>
                                          <p:spTgt spid="24"/>
                                        </p:tgtEl>
                                        <p:attrNameLst>
                                          <p:attrName>ppt_x</p:attrName>
                                          <p:attrName>ppt_y</p:attrName>
                                        </p:attrNameLst>
                                      </p:cBhvr>
                                      <p:rCtr x="140" y="0"/>
                                    </p:animMotion>
                                  </p:childTnLst>
                                </p:cTn>
                              </p:par>
                            </p:childTnLst>
                          </p:cTn>
                        </p:par>
                        <p:par>
                          <p:cTn id="22" fill="hold">
                            <p:stCondLst>
                              <p:cond delay="2500"/>
                            </p:stCondLst>
                            <p:childTnLst>
                              <p:par>
                                <p:cTn id="23" presetID="42" presetClass="path" presetSubtype="0" accel="50000" decel="50000" fill="hold" grpId="2" nodeType="afterEffect">
                                  <p:stCondLst>
                                    <p:cond delay="0"/>
                                  </p:stCondLst>
                                  <p:iterate type="lt">
                                    <p:tmPct val="0"/>
                                  </p:iterate>
                                  <p:childTnLst>
                                    <p:animMotion origin="layout" path="M 0.27986 9.3432E-7 L 0.27986 0.1117 " pathEditMode="relative" rAng="0" ptsTypes="AA">
                                      <p:cBhvr>
                                        <p:cTn id="24" dur="2000" fill="hold"/>
                                        <p:tgtEl>
                                          <p:spTgt spid="24"/>
                                        </p:tgtEl>
                                        <p:attrNameLst>
                                          <p:attrName>ppt_x</p:attrName>
                                          <p:attrName>ppt_y</p:attrName>
                                        </p:attrNameLst>
                                      </p:cBhvr>
                                      <p:rCtr x="0" y="56"/>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3" nodeType="clickEffect">
                                  <p:stCondLst>
                                    <p:cond delay="0"/>
                                  </p:stCondLst>
                                  <p:iterate type="lt">
                                    <p:tmPct val="0"/>
                                  </p:iterate>
                                  <p:childTnLst>
                                    <p:animMotion origin="layout" path="M 0.27986 0.1117 L 0.28107 0.54695 " pathEditMode="relative" rAng="0" ptsTypes="AA">
                                      <p:cBhvr>
                                        <p:cTn id="28" dur="2000" fill="hold"/>
                                        <p:tgtEl>
                                          <p:spTgt spid="24"/>
                                        </p:tgtEl>
                                        <p:attrNameLst>
                                          <p:attrName>ppt_x</p:attrName>
                                          <p:attrName>ppt_y</p:attrName>
                                        </p:attrNameLst>
                                      </p:cBhvr>
                                      <p:rCtr x="1" y="218"/>
                                    </p:animMotion>
                                  </p:childTnLst>
                                </p:cTn>
                              </p:par>
                            </p:childTnLst>
                          </p:cTn>
                        </p:par>
                        <p:par>
                          <p:cTn id="29" fill="hold">
                            <p:stCondLst>
                              <p:cond delay="2000"/>
                            </p:stCondLst>
                            <p:childTnLst>
                              <p:par>
                                <p:cTn id="30" presetID="26" presetClass="emph" presetSubtype="0" fill="hold" grpId="4" nodeType="afterEffect">
                                  <p:stCondLst>
                                    <p:cond delay="0"/>
                                  </p:stCondLst>
                                  <p:iterate type="lt">
                                    <p:tmPct val="0"/>
                                  </p:iterate>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56" presetClass="path" presetSubtype="0" accel="50000" decel="50000" fill="hold" grpId="5" nodeType="clickEffect">
                                  <p:stCondLst>
                                    <p:cond delay="0"/>
                                  </p:stCondLst>
                                  <p:iterate type="lt">
                                    <p:tmPct val="0"/>
                                  </p:iterate>
                                  <p:childTnLst>
                                    <p:animMotion origin="layout" path="M 0.28107 0.54695 L 0.21684 0.40934 " pathEditMode="relative" rAng="0" ptsTypes="AA">
                                      <p:cBhvr>
                                        <p:cTn id="36" dur="2000" fill="hold"/>
                                        <p:tgtEl>
                                          <p:spTgt spid="24"/>
                                        </p:tgtEl>
                                        <p:attrNameLst>
                                          <p:attrName>ppt_x</p:attrName>
                                          <p:attrName>ppt_y</p:attrName>
                                        </p:attrNameLst>
                                      </p:cBhvr>
                                      <p:rCtr x="-32" y="-69"/>
                                    </p:animMotion>
                                  </p:childTnLst>
                                </p:cTn>
                              </p:par>
                            </p:childTnLst>
                          </p:cTn>
                        </p:par>
                        <p:par>
                          <p:cTn id="37" fill="hold">
                            <p:stCondLst>
                              <p:cond delay="2000"/>
                            </p:stCondLst>
                            <p:childTnLst>
                              <p:par>
                                <p:cTn id="38" presetID="3" presetClass="exit" presetSubtype="10" fill="hold" grpId="6" nodeType="afterEffect">
                                  <p:stCondLst>
                                    <p:cond delay="0"/>
                                  </p:stCondLst>
                                  <p:iterate type="lt">
                                    <p:tmPct val="0"/>
                                  </p:iterate>
                                  <p:childTnLst>
                                    <p:animEffect transition="out" filter="blinds(horizontal)">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56" presetClass="path" presetSubtype="0" accel="50000" decel="50000" fill="hold" grpId="1" nodeType="withEffect">
                                  <p:stCondLst>
                                    <p:cond delay="0"/>
                                  </p:stCondLst>
                                  <p:childTnLst>
                                    <p:animMotion origin="layout" path="M -0.00504 -0.00209 L 0.05156 -0.41999 " pathEditMode="relative" rAng="0" ptsTypes="AA">
                                      <p:cBhvr>
                                        <p:cTn id="42" dur="2000" fill="hold"/>
                                        <p:tgtEl>
                                          <p:spTgt spid="27"/>
                                        </p:tgtEl>
                                        <p:attrNameLst>
                                          <p:attrName>ppt_x</p:attrName>
                                          <p:attrName>ppt_y</p:attrName>
                                        </p:attrNameLst>
                                      </p:cBhvr>
                                      <p:rCtr x="28" y="-209"/>
                                    </p:animMotion>
                                  </p:childTnLst>
                                </p:cTn>
                              </p:par>
                            </p:childTnLst>
                          </p:cTn>
                        </p:par>
                        <p:par>
                          <p:cTn id="43" fill="hold">
                            <p:stCondLst>
                              <p:cond delay="4000"/>
                            </p:stCondLst>
                            <p:childTnLst>
                              <p:par>
                                <p:cTn id="44" presetID="3" presetClass="exit" presetSubtype="10" fill="hold" grpId="2" nodeType="afterEffect">
                                  <p:stCondLst>
                                    <p:cond delay="0"/>
                                  </p:stCondLst>
                                  <p:childTnLst>
                                    <p:animEffect transition="out" filter="blinds(horizontal)">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7" grpId="1" animBg="1"/>
      <p:bldP spid="27" grpId="2" animBg="1"/>
      <p:bldP spid="28" grpId="0" animBg="1"/>
      <p:bldP spid="24" grpId="0" animBg="1"/>
      <p:bldP spid="24" grpId="1" animBg="1"/>
      <p:bldP spid="24" grpId="2" animBg="1"/>
      <p:bldP spid="24" grpId="3" animBg="1"/>
      <p:bldP spid="24" grpId="4" animBg="1"/>
      <p:bldP spid="24" grpId="5" animBg="1"/>
      <p:bldP spid="24" grpId="6"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320173" y="1169658"/>
            <a:ext cx="1905000" cy="504825"/>
          </a:xfrm>
          <a:prstGeom prst="rect">
            <a:avLst/>
          </a:prstGeom>
          <a:ln>
            <a:solidFill>
              <a:schemeClr val="tx1"/>
            </a:solidFill>
          </a:ln>
          <a:effectLst>
            <a:outerShdw blurRad="292100" dist="139700" dir="2700000" algn="tl" rotWithShape="0">
              <a:srgbClr val="333333">
                <a:alpha val="65000"/>
              </a:srgbClr>
            </a:outerShdw>
          </a:effectLst>
        </p:spPr>
      </p:pic>
      <p:sp>
        <p:nvSpPr>
          <p:cNvPr id="29" name="Rechteck 28"/>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2" name="Titel 1"/>
          <p:cNvSpPr>
            <a:spLocks noGrp="1"/>
          </p:cNvSpPr>
          <p:nvPr>
            <p:ph type="title"/>
          </p:nvPr>
        </p:nvSpPr>
        <p:spPr>
          <a:prstGeom prst="rect">
            <a:avLst/>
          </a:prstGeom>
        </p:spPr>
        <p:txBody>
          <a:bodyPr/>
          <a:lstStyle/>
          <a:p>
            <a:r>
              <a:rPr lang="en-US" dirty="0" smtClean="0"/>
              <a:t>How works User Personalization (read)</a:t>
            </a:r>
            <a:br>
              <a:rPr lang="en-US" dirty="0" smtClean="0"/>
            </a:br>
            <a:r>
              <a:rPr lang="en-US" sz="1600" dirty="0" smtClean="0"/>
              <a:t>Two Application &amp; One User Setting File</a:t>
            </a:r>
            <a:endParaRPr lang="en-US" dirty="0"/>
          </a:p>
        </p:txBody>
      </p:sp>
      <p:sp>
        <p:nvSpPr>
          <p:cNvPr id="22" name="Inhaltsplatzhalter 21"/>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3" cstate="print"/>
          <a:srcRect/>
          <a:stretch>
            <a:fillRect/>
          </a:stretch>
        </p:blipFill>
        <p:spPr bwMode="auto">
          <a:xfrm>
            <a:off x="2363487"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1069194" y="4825938"/>
            <a:ext cx="2647783"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feld 16"/>
          <p:cNvSpPr txBox="1"/>
          <p:nvPr/>
        </p:nvSpPr>
        <p:spPr>
          <a:xfrm>
            <a:off x="1362219" y="5101140"/>
            <a:ext cx="2105376" cy="461665"/>
          </a:xfrm>
          <a:prstGeom prst="rect">
            <a:avLst/>
          </a:prstGeom>
          <a:noFill/>
        </p:spPr>
        <p:txBody>
          <a:bodyPr wrap="square" rtlCol="0">
            <a:spAutoFit/>
          </a:bodyPr>
          <a:lstStyle/>
          <a:p>
            <a:pPr algn="ctr"/>
            <a:r>
              <a:rPr lang="en-US" sz="1200" dirty="0" smtClean="0"/>
              <a:t>AppSense Virtual Cache </a:t>
            </a:r>
            <a:br>
              <a:rPr lang="en-US" sz="1200" dirty="0" smtClean="0"/>
            </a:br>
            <a:r>
              <a:rPr lang="en-US" sz="1200" dirty="0" smtClean="0"/>
              <a:t>for WINWORD.EXE</a:t>
            </a:r>
            <a:endParaRPr lang="en-US" sz="1200" dirty="0"/>
          </a:p>
        </p:txBody>
      </p:sp>
      <p:sp>
        <p:nvSpPr>
          <p:cNvPr id="20" name="Rechteck 19"/>
          <p:cNvSpPr/>
          <p:nvPr/>
        </p:nvSpPr>
        <p:spPr>
          <a:xfrm>
            <a:off x="4902945" y="4823958"/>
            <a:ext cx="2647783"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Flussdiagramm: Vordefinierter Prozess 20"/>
          <p:cNvSpPr/>
          <p:nvPr/>
        </p:nvSpPr>
        <p:spPr>
          <a:xfrm>
            <a:off x="1734481" y="3925481"/>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
        <p:nvSpPr>
          <p:cNvPr id="26" name="Textfeld 25"/>
          <p:cNvSpPr txBox="1"/>
          <p:nvPr/>
        </p:nvSpPr>
        <p:spPr>
          <a:xfrm>
            <a:off x="5160346" y="5063535"/>
            <a:ext cx="2105376" cy="461665"/>
          </a:xfrm>
          <a:prstGeom prst="rect">
            <a:avLst/>
          </a:prstGeom>
          <a:noFill/>
        </p:spPr>
        <p:txBody>
          <a:bodyPr wrap="square" rtlCol="0">
            <a:spAutoFit/>
          </a:bodyPr>
          <a:lstStyle/>
          <a:p>
            <a:pPr algn="ctr"/>
            <a:r>
              <a:rPr lang="en-US" sz="1200" dirty="0" smtClean="0"/>
              <a:t>AppSense Virtual Cache </a:t>
            </a:r>
            <a:br>
              <a:rPr lang="en-US" sz="1200" dirty="0" smtClean="0"/>
            </a:br>
            <a:r>
              <a:rPr lang="en-US" sz="1200" dirty="0" smtClean="0"/>
              <a:t>for OUTLOOK.EXE</a:t>
            </a:r>
            <a:endParaRPr lang="en-US" sz="1200" dirty="0"/>
          </a:p>
        </p:txBody>
      </p:sp>
      <p:sp>
        <p:nvSpPr>
          <p:cNvPr id="24" name="Flussdiagramm: Vordefinierter Prozess 23"/>
          <p:cNvSpPr/>
          <p:nvPr/>
        </p:nvSpPr>
        <p:spPr>
          <a:xfrm>
            <a:off x="503422" y="1162492"/>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User.dic</a:t>
            </a:r>
            <a:endParaRPr lang="en-US" sz="1100" dirty="0"/>
          </a:p>
        </p:txBody>
      </p:sp>
      <p:sp>
        <p:nvSpPr>
          <p:cNvPr id="27" name="Flussdiagramm: Vordefinierter Prozess 26"/>
          <p:cNvSpPr/>
          <p:nvPr/>
        </p:nvSpPr>
        <p:spPr>
          <a:xfrm>
            <a:off x="667681" y="5613757"/>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0 0  L 0.25 0  E" pathEditMode="relative" ptsTypes="">
                                      <p:cBhvr>
                                        <p:cTn id="19" dur="2000" fill="hold"/>
                                        <p:tgtEl>
                                          <p:spTgt spid="24"/>
                                        </p:tgtEl>
                                        <p:attrNameLst>
                                          <p:attrName>ppt_x</p:attrName>
                                          <p:attrName>ppt_y</p:attrName>
                                        </p:attrNameLst>
                                      </p:cBhvr>
                                    </p:animMotion>
                                  </p:childTnLst>
                                </p:cTn>
                              </p:par>
                            </p:childTnLst>
                          </p:cTn>
                        </p:par>
                        <p:par>
                          <p:cTn id="20" fill="hold">
                            <p:stCondLst>
                              <p:cond delay="2000"/>
                            </p:stCondLst>
                            <p:childTnLst>
                              <p:par>
                                <p:cTn id="21" presetID="42" presetClass="path" presetSubtype="0" accel="50000" decel="50000" fill="hold" grpId="2" nodeType="afterEffect">
                                  <p:stCondLst>
                                    <p:cond delay="0"/>
                                  </p:stCondLst>
                                  <p:childTnLst>
                                    <p:animMotion origin="layout" path="M 0.25 9.3432E-7 L 0.34739 0.11332 " pathEditMode="relative" rAng="0" ptsTypes="AA">
                                      <p:cBhvr>
                                        <p:cTn id="22" dur="2000" fill="hold"/>
                                        <p:tgtEl>
                                          <p:spTgt spid="24"/>
                                        </p:tgtEl>
                                        <p:attrNameLst>
                                          <p:attrName>ppt_x</p:attrName>
                                          <p:attrName>ppt_y</p:attrName>
                                        </p:attrNameLst>
                                      </p:cBhvr>
                                      <p:rCtr x="49" y="5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3" nodeType="clickEffect">
                                  <p:stCondLst>
                                    <p:cond delay="0"/>
                                  </p:stCondLst>
                                  <p:childTnLst>
                                    <p:animMotion origin="layout" path="M 0.34739 0.11332 L 0.02014 0.6487 " pathEditMode="relative" rAng="0" ptsTypes="AA">
                                      <p:cBhvr>
                                        <p:cTn id="26" dur="2000" fill="hold"/>
                                        <p:tgtEl>
                                          <p:spTgt spid="24"/>
                                        </p:tgtEl>
                                        <p:attrNameLst>
                                          <p:attrName>ppt_x</p:attrName>
                                          <p:attrName>ppt_y</p:attrName>
                                        </p:attrNameLst>
                                      </p:cBhvr>
                                      <p:rCtr x="-164" y="268"/>
                                    </p:animMotion>
                                  </p:childTnLst>
                                </p:cTn>
                              </p:par>
                            </p:childTnLst>
                          </p:cTn>
                        </p:par>
                        <p:par>
                          <p:cTn id="27" fill="hold">
                            <p:stCondLst>
                              <p:cond delay="2000"/>
                            </p:stCondLst>
                            <p:childTnLst>
                              <p:par>
                                <p:cTn id="28" presetID="3" presetClass="exit" presetSubtype="10" fill="hold" grpId="4" nodeType="afterEffect">
                                  <p:stCondLst>
                                    <p:cond delay="0"/>
                                  </p:stCondLst>
                                  <p:childTnLst>
                                    <p:animEffect transition="out" filter="blinds(horizontal)">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64" presetClass="path" presetSubtype="0" accel="50000" decel="50000" fill="hold" grpId="1" nodeType="withEffect">
                                  <p:stCondLst>
                                    <p:cond delay="0"/>
                                  </p:stCondLst>
                                  <p:childTnLst>
                                    <p:animMotion origin="layout" path="M 0.00226 0.00023 L 0.23594 -0.6494 " pathEditMode="relative" rAng="0" ptsTypes="AA">
                                      <p:cBhvr>
                                        <p:cTn id="32" dur="2000" fill="hold"/>
                                        <p:tgtEl>
                                          <p:spTgt spid="27"/>
                                        </p:tgtEl>
                                        <p:attrNameLst>
                                          <p:attrName>ppt_x</p:attrName>
                                          <p:attrName>ppt_y</p:attrName>
                                        </p:attrNameLst>
                                      </p:cBhvr>
                                      <p:rCtr x="117" y="-325"/>
                                    </p:animMotion>
                                  </p:childTnLst>
                                </p:cTn>
                              </p:par>
                            </p:childTnLst>
                          </p:cTn>
                        </p:par>
                        <p:par>
                          <p:cTn id="33" fill="hold">
                            <p:stCondLst>
                              <p:cond delay="4000"/>
                            </p:stCondLst>
                            <p:childTnLst>
                              <p:par>
                                <p:cTn id="34" presetID="3" presetClass="exit" presetSubtype="10" fill="hold" grpId="2" nodeType="afterEffect">
                                  <p:stCondLst>
                                    <p:cond delay="0"/>
                                  </p:stCondLst>
                                  <p:childTnLst>
                                    <p:animEffect transition="out" filter="blinds(horizontal)">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grpId="12" nodeType="clickEffect">
                                  <p:stCondLst>
                                    <p:cond delay="0"/>
                                  </p:stCondLst>
                                  <p:childTnLst>
                                    <p:animMotion origin="layout" path="M 0.02014 0.6487 L -0.00052 0.00254 " pathEditMode="relative" rAng="0" ptsTypes="AA">
                                      <p:cBhvr>
                                        <p:cTn id="40" dur="500" fill="hold"/>
                                        <p:tgtEl>
                                          <p:spTgt spid="24"/>
                                        </p:tgtEl>
                                        <p:attrNameLst>
                                          <p:attrName>ppt_x</p:attrName>
                                          <p:attrName>ppt_y</p:attrName>
                                        </p:attrNameLst>
                                      </p:cBhvr>
                                      <p:rCtr x="-10" y="-323"/>
                                    </p:animMotion>
                                  </p:childTnLst>
                                </p:cTn>
                              </p:par>
                            </p:childTnLst>
                          </p:cTn>
                        </p:par>
                        <p:par>
                          <p:cTn id="41" fill="hold">
                            <p:stCondLst>
                              <p:cond delay="500"/>
                            </p:stCondLst>
                            <p:childTnLst>
                              <p:par>
                                <p:cTn id="42" presetID="9" presetClass="entr" presetSubtype="0" fill="hold" grpId="11"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par>
                          <p:cTn id="45" fill="hold">
                            <p:stCondLst>
                              <p:cond delay="1000"/>
                            </p:stCondLst>
                            <p:childTnLst>
                              <p:par>
                                <p:cTn id="46" presetID="63" presetClass="path" presetSubtype="0" accel="50000" decel="50000" fill="hold" grpId="5" nodeType="afterEffect">
                                  <p:stCondLst>
                                    <p:cond delay="0"/>
                                  </p:stCondLst>
                                  <p:childTnLst>
                                    <p:animMotion origin="layout" path="M -1.66667E-6 -3.26549E-6 L 0.4033 -3.26549E-6 " pathEditMode="relative" rAng="0" ptsTypes="AA">
                                      <p:cBhvr>
                                        <p:cTn id="47" dur="2000" fill="hold"/>
                                        <p:tgtEl>
                                          <p:spTgt spid="24"/>
                                        </p:tgtEl>
                                        <p:attrNameLst>
                                          <p:attrName>ppt_x</p:attrName>
                                          <p:attrName>ppt_y</p:attrName>
                                        </p:attrNameLst>
                                      </p:cBhvr>
                                      <p:rCtr x="202" y="0"/>
                                    </p:animMotion>
                                  </p:childTnLst>
                                </p:cTn>
                              </p:par>
                            </p:childTnLst>
                          </p:cTn>
                        </p:par>
                        <p:par>
                          <p:cTn id="48" fill="hold">
                            <p:stCondLst>
                              <p:cond delay="3000"/>
                            </p:stCondLst>
                            <p:childTnLst>
                              <p:par>
                                <p:cTn id="49" presetID="42" presetClass="path" presetSubtype="0" accel="50000" decel="50000" fill="hold" grpId="6" nodeType="afterEffect">
                                  <p:stCondLst>
                                    <p:cond delay="0"/>
                                  </p:stCondLst>
                                  <p:childTnLst>
                                    <p:animMotion origin="layout" path="M 0.4033 9.3432E-7 L 0.34358 0.10638 " pathEditMode="relative" rAng="0" ptsTypes="AA">
                                      <p:cBhvr>
                                        <p:cTn id="50" dur="2000" fill="hold"/>
                                        <p:tgtEl>
                                          <p:spTgt spid="24"/>
                                        </p:tgtEl>
                                        <p:attrNameLst>
                                          <p:attrName>ppt_x</p:attrName>
                                          <p:attrName>ppt_y</p:attrName>
                                        </p:attrNameLst>
                                      </p:cBhvr>
                                      <p:rCtr x="-30" y="53"/>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7" nodeType="clickEffect">
                                  <p:stCondLst>
                                    <p:cond delay="0"/>
                                  </p:stCondLst>
                                  <p:childTnLst>
                                    <p:animMotion origin="layout" path="M 0.34739 0.11332 L 0.54479 0.56036 " pathEditMode="relative" rAng="0" ptsTypes="AA">
                                      <p:cBhvr>
                                        <p:cTn id="54" dur="2000" fill="hold"/>
                                        <p:tgtEl>
                                          <p:spTgt spid="24"/>
                                        </p:tgtEl>
                                        <p:attrNameLst>
                                          <p:attrName>ppt_x</p:attrName>
                                          <p:attrName>ppt_y</p:attrName>
                                        </p:attrNameLst>
                                      </p:cBhvr>
                                      <p:rCtr x="99" y="223"/>
                                    </p:animMotion>
                                  </p:childTnLst>
                                </p:cTn>
                              </p:par>
                            </p:childTnLst>
                          </p:cTn>
                        </p:par>
                        <p:par>
                          <p:cTn id="55" fill="hold">
                            <p:stCondLst>
                              <p:cond delay="2000"/>
                            </p:stCondLst>
                            <p:childTnLst>
                              <p:par>
                                <p:cTn id="56" presetID="26" presetClass="emph" presetSubtype="0" fill="hold" grpId="8" nodeType="afterEffect">
                                  <p:stCondLst>
                                    <p:cond delay="0"/>
                                  </p:stCondLst>
                                  <p:childTnLst>
                                    <p:animEffect transition="out" filter="fade">
                                      <p:cBhvr>
                                        <p:cTn id="57" dur="500" tmFilter="0, 0; .2, .5; .8, .5; 1, 0"/>
                                        <p:tgtEl>
                                          <p:spTgt spid="24"/>
                                        </p:tgtEl>
                                      </p:cBhvr>
                                    </p:animEffect>
                                    <p:animScale>
                                      <p:cBhvr>
                                        <p:cTn id="58" dur="250" autoRev="1" fill="hold"/>
                                        <p:tgtEl>
                                          <p:spTgt spid="2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64" presetClass="path" presetSubtype="0" accel="50000" decel="50000" fill="hold" grpId="9" nodeType="clickEffect">
                                  <p:stCondLst>
                                    <p:cond delay="0"/>
                                  </p:stCondLst>
                                  <p:childTnLst>
                                    <p:animMotion origin="layout" path="M 0.54479 0.56036 L 0.13837 0.40564 " pathEditMode="relative" rAng="0" ptsTypes="AA">
                                      <p:cBhvr>
                                        <p:cTn id="62" dur="2000" fill="hold"/>
                                        <p:tgtEl>
                                          <p:spTgt spid="24"/>
                                        </p:tgtEl>
                                        <p:attrNameLst>
                                          <p:attrName>ppt_x</p:attrName>
                                          <p:attrName>ppt_y</p:attrName>
                                        </p:attrNameLst>
                                      </p:cBhvr>
                                      <p:rCtr x="-203" y="-77"/>
                                    </p:animMotion>
                                  </p:childTnLst>
                                </p:cTn>
                              </p:par>
                            </p:childTnLst>
                          </p:cTn>
                        </p:par>
                        <p:par>
                          <p:cTn id="63" fill="hold">
                            <p:stCondLst>
                              <p:cond delay="2000"/>
                            </p:stCondLst>
                            <p:childTnLst>
                              <p:par>
                                <p:cTn id="64" presetID="3" presetClass="exit" presetSubtype="10" fill="hold" grpId="10" nodeType="after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64" presetClass="path" presetSubtype="0" accel="50000" decel="50000" fill="hold" grpId="1" nodeType="withEffect">
                                  <p:stCondLst>
                                    <p:cond delay="0"/>
                                  </p:stCondLst>
                                  <p:childTnLst>
                                    <p:animMotion origin="layout" path="M 0.00382 0.00323 L 0.27135 -0.39894 " pathEditMode="relative" rAng="0" ptsTypes="AA">
                                      <p:cBhvr>
                                        <p:cTn id="68" dur="2000" fill="hold"/>
                                        <p:tgtEl>
                                          <p:spTgt spid="21"/>
                                        </p:tgtEl>
                                        <p:attrNameLst>
                                          <p:attrName>ppt_x</p:attrName>
                                          <p:attrName>ppt_y</p:attrName>
                                        </p:attrNameLst>
                                      </p:cBhvr>
                                      <p:rCtr x="134" y="-201"/>
                                    </p:animMotion>
                                  </p:childTnLst>
                                </p:cTn>
                              </p:par>
                            </p:childTnLst>
                          </p:cTn>
                        </p:par>
                        <p:par>
                          <p:cTn id="69" fill="hold">
                            <p:stCondLst>
                              <p:cond delay="4000"/>
                            </p:stCondLst>
                            <p:childTnLst>
                              <p:par>
                                <p:cTn id="70" presetID="3" presetClass="exit" presetSubtype="10" fill="hold" grpId="2" nodeType="afterEffect">
                                  <p:stCondLst>
                                    <p:cond delay="0"/>
                                  </p:stCondLst>
                                  <p:childTnLst>
                                    <p:animEffect transition="out" filter="blinds(horizontal)">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4" grpId="10" animBg="1"/>
      <p:bldP spid="24" grpId="11" animBg="1"/>
      <p:bldP spid="24" grpId="12" animBg="1"/>
      <p:bldP spid="27" grpId="0" animBg="1"/>
      <p:bldP spid="27" grpId="1" animBg="1"/>
      <p:bldP spid="27"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2137558" y="1068778"/>
            <a:ext cx="4322619" cy="8312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320173" y="1169658"/>
            <a:ext cx="1905000" cy="504825"/>
          </a:xfrm>
          <a:prstGeom prst="rect">
            <a:avLst/>
          </a:prstGeom>
          <a:ln>
            <a:solidFill>
              <a:schemeClr val="tx1"/>
            </a:solidFill>
          </a:ln>
          <a:effectLst>
            <a:outerShdw blurRad="292100" dist="139700" dir="2700000" algn="tl" rotWithShape="0">
              <a:srgbClr val="333333">
                <a:alpha val="65000"/>
              </a:srgbClr>
            </a:outerShdw>
          </a:effectLst>
        </p:spPr>
      </p:pic>
      <p:sp>
        <p:nvSpPr>
          <p:cNvPr id="29" name="Rechteck 28"/>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2" name="Titel 1"/>
          <p:cNvSpPr>
            <a:spLocks noGrp="1"/>
          </p:cNvSpPr>
          <p:nvPr>
            <p:ph type="title"/>
          </p:nvPr>
        </p:nvSpPr>
        <p:spPr>
          <a:prstGeom prst="rect">
            <a:avLst/>
          </a:prstGeom>
        </p:spPr>
        <p:txBody>
          <a:bodyPr/>
          <a:lstStyle/>
          <a:p>
            <a:r>
              <a:rPr lang="en-US" dirty="0" smtClean="0"/>
              <a:t>How works User Personalization (read)</a:t>
            </a:r>
            <a:br>
              <a:rPr lang="en-US" dirty="0" smtClean="0"/>
            </a:br>
            <a:r>
              <a:rPr lang="en-US" sz="1600" dirty="0" smtClean="0"/>
              <a:t>Two Application &amp; One User Setting File (Application Group)</a:t>
            </a:r>
            <a:endParaRPr lang="en-US" dirty="0"/>
          </a:p>
        </p:txBody>
      </p:sp>
      <p:sp>
        <p:nvSpPr>
          <p:cNvPr id="30" name="Inhaltsplatzhalter 29"/>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3" cstate="print"/>
          <a:srcRect/>
          <a:stretch>
            <a:fillRect/>
          </a:stretch>
        </p:blipFill>
        <p:spPr bwMode="auto">
          <a:xfrm>
            <a:off x="2363487"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1069194" y="4825938"/>
            <a:ext cx="2647783"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feld 16"/>
          <p:cNvSpPr txBox="1"/>
          <p:nvPr/>
        </p:nvSpPr>
        <p:spPr>
          <a:xfrm>
            <a:off x="1362219" y="5101140"/>
            <a:ext cx="2105376" cy="461665"/>
          </a:xfrm>
          <a:prstGeom prst="rect">
            <a:avLst/>
          </a:prstGeom>
          <a:noFill/>
        </p:spPr>
        <p:txBody>
          <a:bodyPr wrap="square" rtlCol="0">
            <a:spAutoFit/>
          </a:bodyPr>
          <a:lstStyle/>
          <a:p>
            <a:pPr algn="ctr"/>
            <a:r>
              <a:rPr lang="en-US" sz="1200" dirty="0" smtClean="0"/>
              <a:t>AppSense Virtual Cache </a:t>
            </a:r>
            <a:br>
              <a:rPr lang="en-US" sz="1200" dirty="0" smtClean="0"/>
            </a:br>
            <a:r>
              <a:rPr lang="en-US" sz="1200" dirty="0" smtClean="0"/>
              <a:t>for WINWORD.EXE</a:t>
            </a:r>
            <a:endParaRPr lang="en-US" sz="1200" dirty="0"/>
          </a:p>
        </p:txBody>
      </p:sp>
      <p:sp>
        <p:nvSpPr>
          <p:cNvPr id="20" name="Rechteck 19"/>
          <p:cNvSpPr/>
          <p:nvPr/>
        </p:nvSpPr>
        <p:spPr>
          <a:xfrm>
            <a:off x="4902945" y="4823958"/>
            <a:ext cx="2647783"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feld 25"/>
          <p:cNvSpPr txBox="1"/>
          <p:nvPr/>
        </p:nvSpPr>
        <p:spPr>
          <a:xfrm>
            <a:off x="5160346" y="5063535"/>
            <a:ext cx="2105376" cy="461665"/>
          </a:xfrm>
          <a:prstGeom prst="rect">
            <a:avLst/>
          </a:prstGeom>
          <a:noFill/>
        </p:spPr>
        <p:txBody>
          <a:bodyPr wrap="square" rtlCol="0">
            <a:spAutoFit/>
          </a:bodyPr>
          <a:lstStyle/>
          <a:p>
            <a:pPr algn="ctr"/>
            <a:r>
              <a:rPr lang="en-US" sz="1200" dirty="0" smtClean="0"/>
              <a:t>AppSense Virtual Cache </a:t>
            </a:r>
            <a:br>
              <a:rPr lang="en-US" sz="1200" dirty="0" smtClean="0"/>
            </a:br>
            <a:r>
              <a:rPr lang="en-US" sz="1200" dirty="0" smtClean="0"/>
              <a:t>for OUTLOOK.EXE</a:t>
            </a:r>
            <a:endParaRPr lang="en-US" sz="1200" dirty="0"/>
          </a:p>
        </p:txBody>
      </p:sp>
      <p:sp>
        <p:nvSpPr>
          <p:cNvPr id="27" name="Flussdiagramm: Vordefinierter Prozess 26"/>
          <p:cNvSpPr/>
          <p:nvPr/>
        </p:nvSpPr>
        <p:spPr>
          <a:xfrm>
            <a:off x="667681" y="5613757"/>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
        <p:nvSpPr>
          <p:cNvPr id="22" name="Textfeld 21"/>
          <p:cNvSpPr txBox="1"/>
          <p:nvPr/>
        </p:nvSpPr>
        <p:spPr>
          <a:xfrm>
            <a:off x="2090157" y="1674419"/>
            <a:ext cx="2933205" cy="276999"/>
          </a:xfrm>
          <a:prstGeom prst="rect">
            <a:avLst/>
          </a:prstGeom>
          <a:noFill/>
        </p:spPr>
        <p:txBody>
          <a:bodyPr wrap="square" rtlCol="0">
            <a:spAutoFit/>
          </a:bodyPr>
          <a:lstStyle/>
          <a:p>
            <a:r>
              <a:rPr lang="en-US" sz="1200" dirty="0" smtClean="0"/>
              <a:t>Personalization Application Group</a:t>
            </a:r>
            <a:endParaRPr lang="en-US" sz="1200" dirty="0"/>
          </a:p>
        </p:txBody>
      </p:sp>
      <p:sp>
        <p:nvSpPr>
          <p:cNvPr id="23" name="Rechteck 22"/>
          <p:cNvSpPr/>
          <p:nvPr/>
        </p:nvSpPr>
        <p:spPr>
          <a:xfrm>
            <a:off x="2434856" y="4837814"/>
            <a:ext cx="4316818"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feld 24"/>
          <p:cNvSpPr txBox="1"/>
          <p:nvPr/>
        </p:nvSpPr>
        <p:spPr>
          <a:xfrm>
            <a:off x="3179144" y="5018016"/>
            <a:ext cx="3274827" cy="738664"/>
          </a:xfrm>
          <a:prstGeom prst="rect">
            <a:avLst/>
          </a:prstGeom>
          <a:noFill/>
        </p:spPr>
        <p:txBody>
          <a:bodyPr wrap="square" rtlCol="0">
            <a:spAutoFit/>
          </a:bodyPr>
          <a:lstStyle/>
          <a:p>
            <a:pPr algn="ctr"/>
            <a:r>
              <a:rPr lang="en-US" sz="1400" dirty="0" smtClean="0"/>
              <a:t>AppSense Virtual Cache</a:t>
            </a:r>
          </a:p>
          <a:p>
            <a:pPr algn="ctr"/>
            <a:r>
              <a:rPr lang="en-US" sz="1400" dirty="0" smtClean="0"/>
              <a:t>For WINWORD.EXE and OUTLOOK.EXE</a:t>
            </a:r>
            <a:endParaRPr lang="en-US" sz="1400" dirty="0"/>
          </a:p>
        </p:txBody>
      </p:sp>
      <p:sp>
        <p:nvSpPr>
          <p:cNvPr id="28" name="Flussdiagramm: Vordefinierter Prozess 27"/>
          <p:cNvSpPr/>
          <p:nvPr/>
        </p:nvSpPr>
        <p:spPr>
          <a:xfrm>
            <a:off x="3125875" y="5601883"/>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p:bldP spid="20" grpId="0" animBg="1"/>
      <p:bldP spid="26" grpId="0"/>
      <p:bldP spid="27" grpId="0" animBg="1"/>
      <p:bldP spid="22" grpId="0"/>
      <p:bldP spid="23" grpId="0" animBg="1"/>
      <p:bldP spid="25" grpId="0"/>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1924488" y="2052089"/>
            <a:ext cx="4837814" cy="26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Filter</a:t>
            </a:r>
            <a:endParaRPr lang="en-US" dirty="0"/>
          </a:p>
        </p:txBody>
      </p:sp>
      <p:sp>
        <p:nvSpPr>
          <p:cNvPr id="2" name="Titel 1"/>
          <p:cNvSpPr>
            <a:spLocks noGrp="1"/>
          </p:cNvSpPr>
          <p:nvPr>
            <p:ph type="title"/>
          </p:nvPr>
        </p:nvSpPr>
        <p:spPr>
          <a:prstGeom prst="rect">
            <a:avLst/>
          </a:prstGeom>
        </p:spPr>
        <p:txBody>
          <a:bodyPr/>
          <a:lstStyle/>
          <a:p>
            <a:r>
              <a:rPr lang="en-US" dirty="0" smtClean="0"/>
              <a:t>How works User Personalization (Migration Mode)</a:t>
            </a:r>
            <a:br>
              <a:rPr lang="en-US" dirty="0" smtClean="0"/>
            </a:br>
            <a:r>
              <a:rPr lang="en-US" sz="1600" dirty="0" smtClean="0"/>
              <a:t>During Read Process</a:t>
            </a:r>
            <a:endParaRPr lang="en-US" dirty="0"/>
          </a:p>
        </p:txBody>
      </p:sp>
      <p:sp>
        <p:nvSpPr>
          <p:cNvPr id="20" name="Inhaltsplatzhalter 19"/>
          <p:cNvSpPr>
            <a:spLocks noGrp="1"/>
          </p:cNvSpPr>
          <p:nvPr>
            <p:ph idx="1"/>
          </p:nvPr>
        </p:nvSpPr>
        <p:spPr/>
        <p:txBody>
          <a:bodyPr/>
          <a:lstStyle/>
          <a:p>
            <a:endParaRPr lang="de-DE"/>
          </a:p>
        </p:txBody>
      </p:sp>
      <p:pic>
        <p:nvPicPr>
          <p:cNvPr id="1026" name="Picture 2"/>
          <p:cNvPicPr>
            <a:picLocks noChangeAspect="1" noChangeArrowheads="1"/>
          </p:cNvPicPr>
          <p:nvPr/>
        </p:nvPicPr>
        <p:blipFill>
          <a:blip r:embed="rId2" cstate="print"/>
          <a:srcRect/>
          <a:stretch>
            <a:fillRect/>
          </a:stretch>
        </p:blipFill>
        <p:spPr bwMode="auto">
          <a:xfrm>
            <a:off x="3420362" y="1146870"/>
            <a:ext cx="1771650" cy="523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Rechteck 4"/>
          <p:cNvSpPr/>
          <p:nvPr/>
        </p:nvSpPr>
        <p:spPr>
          <a:xfrm>
            <a:off x="2626247" y="2955863"/>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hteck 5"/>
          <p:cNvSpPr/>
          <p:nvPr/>
        </p:nvSpPr>
        <p:spPr>
          <a:xfrm>
            <a:off x="5022117" y="2959407"/>
            <a:ext cx="1392865" cy="1307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291211" y="2713307"/>
            <a:ext cx="926486" cy="816713"/>
          </a:xfrm>
          <a:prstGeom prst="rect">
            <a:avLst/>
          </a:prstGeom>
          <a:noFill/>
          <a:ln w="9525">
            <a:solidFill>
              <a:schemeClr val="tx2"/>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39137" y="2717627"/>
            <a:ext cx="951317" cy="886821"/>
          </a:xfrm>
          <a:prstGeom prst="rect">
            <a:avLst/>
          </a:prstGeom>
          <a:noFill/>
          <a:ln w="9525">
            <a:solidFill>
              <a:schemeClr val="tx2"/>
            </a:solidFill>
            <a:miter lim="800000"/>
            <a:headEnd/>
            <a:tailEnd/>
          </a:ln>
          <a:effectLst/>
        </p:spPr>
      </p:pic>
      <p:sp>
        <p:nvSpPr>
          <p:cNvPr id="9" name="Textfeld 8"/>
          <p:cNvSpPr txBox="1"/>
          <p:nvPr/>
        </p:nvSpPr>
        <p:spPr>
          <a:xfrm>
            <a:off x="2700673" y="3551285"/>
            <a:ext cx="1201480" cy="646331"/>
          </a:xfrm>
          <a:prstGeom prst="rect">
            <a:avLst/>
          </a:prstGeom>
          <a:noFill/>
        </p:spPr>
        <p:txBody>
          <a:bodyPr wrap="square" rtlCol="0">
            <a:spAutoFit/>
          </a:bodyPr>
          <a:lstStyle/>
          <a:p>
            <a:pPr algn="ctr"/>
            <a:r>
              <a:rPr lang="en-US" dirty="0" smtClean="0"/>
              <a:t>File System</a:t>
            </a:r>
            <a:endParaRPr lang="en-US" dirty="0"/>
          </a:p>
        </p:txBody>
      </p:sp>
      <p:sp>
        <p:nvSpPr>
          <p:cNvPr id="10" name="Textfeld 9"/>
          <p:cNvSpPr txBox="1"/>
          <p:nvPr/>
        </p:nvSpPr>
        <p:spPr>
          <a:xfrm>
            <a:off x="5188690" y="3732037"/>
            <a:ext cx="1105786" cy="369332"/>
          </a:xfrm>
          <a:prstGeom prst="rect">
            <a:avLst/>
          </a:prstGeom>
          <a:noFill/>
        </p:spPr>
        <p:txBody>
          <a:bodyPr wrap="square" rtlCol="0">
            <a:spAutoFit/>
          </a:bodyPr>
          <a:lstStyle/>
          <a:p>
            <a:r>
              <a:rPr lang="en-US" dirty="0" smtClean="0"/>
              <a:t>Registry</a:t>
            </a:r>
            <a:endParaRPr lang="en-US" dirty="0"/>
          </a:p>
        </p:txBody>
      </p:sp>
      <p:sp>
        <p:nvSpPr>
          <p:cNvPr id="16" name="Rechteck 15"/>
          <p:cNvSpPr/>
          <p:nvPr/>
        </p:nvSpPr>
        <p:spPr>
          <a:xfrm>
            <a:off x="2434856" y="4837814"/>
            <a:ext cx="4316818" cy="999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feld 16"/>
          <p:cNvSpPr txBox="1"/>
          <p:nvPr/>
        </p:nvSpPr>
        <p:spPr>
          <a:xfrm>
            <a:off x="3179144" y="5124891"/>
            <a:ext cx="3274827" cy="369332"/>
          </a:xfrm>
          <a:prstGeom prst="rect">
            <a:avLst/>
          </a:prstGeom>
          <a:noFill/>
        </p:spPr>
        <p:txBody>
          <a:bodyPr wrap="square" rtlCol="0">
            <a:spAutoFit/>
          </a:bodyPr>
          <a:lstStyle/>
          <a:p>
            <a:r>
              <a:rPr lang="en-US" dirty="0" smtClean="0"/>
              <a:t>AppSense Virtual Cache</a:t>
            </a:r>
            <a:endParaRPr lang="en-US" dirty="0"/>
          </a:p>
        </p:txBody>
      </p:sp>
      <p:sp>
        <p:nvSpPr>
          <p:cNvPr id="27" name="Flussdiagramm: Vordefinierter Prozess 26"/>
          <p:cNvSpPr/>
          <p:nvPr/>
        </p:nvSpPr>
        <p:spPr>
          <a:xfrm>
            <a:off x="3220877" y="3986838"/>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
        <p:nvSpPr>
          <p:cNvPr id="30" name="Rechteck 29"/>
          <p:cNvSpPr/>
          <p:nvPr/>
        </p:nvSpPr>
        <p:spPr>
          <a:xfrm>
            <a:off x="6422071" y="1562984"/>
            <a:ext cx="2137144" cy="6166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000" b="1" dirty="0" smtClean="0"/>
              <a:t>Only Profile Information’s:</a:t>
            </a:r>
          </a:p>
          <a:p>
            <a:r>
              <a:rPr lang="en-US" sz="1000" dirty="0" smtClean="0"/>
              <a:t>HKCU\Software</a:t>
            </a:r>
          </a:p>
          <a:p>
            <a:r>
              <a:rPr lang="en-US" sz="1000" dirty="0" smtClean="0"/>
              <a:t>C:\Documents &amp; Settings</a:t>
            </a:r>
            <a:endParaRPr lang="en-US" sz="1000" dirty="0"/>
          </a:p>
        </p:txBody>
      </p:sp>
      <p:sp>
        <p:nvSpPr>
          <p:cNvPr id="24" name="Flussdiagramm: Vordefinierter Prozess 23"/>
          <p:cNvSpPr/>
          <p:nvPr/>
        </p:nvSpPr>
        <p:spPr>
          <a:xfrm>
            <a:off x="1192172" y="1162492"/>
            <a:ext cx="1339703" cy="478463"/>
          </a:xfrm>
          <a:prstGeom prst="flowChartPredefined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t>User.dic</a:t>
            </a:r>
            <a:endParaRPr lang="en-US" sz="1100" dirty="0"/>
          </a:p>
        </p:txBody>
      </p:sp>
      <p:sp>
        <p:nvSpPr>
          <p:cNvPr id="18" name="Flussdiagramm: Vordefinierter Prozess 17"/>
          <p:cNvSpPr/>
          <p:nvPr/>
        </p:nvSpPr>
        <p:spPr>
          <a:xfrm>
            <a:off x="3218902" y="3984863"/>
            <a:ext cx="1339703" cy="478463"/>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t>User.dic</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0"/>
                                  </p:iterate>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par>
                          <p:cTn id="13" fill="hold">
                            <p:stCondLst>
                              <p:cond delay="500"/>
                            </p:stCondLst>
                            <p:childTnLst>
                              <p:par>
                                <p:cTn id="14" presetID="63" presetClass="path" presetSubtype="0" accel="50000" decel="50000" fill="hold" grpId="1" nodeType="afterEffect">
                                  <p:stCondLst>
                                    <p:cond delay="0"/>
                                  </p:stCondLst>
                                  <p:iterate type="lt">
                                    <p:tmPct val="0"/>
                                  </p:iterate>
                                  <p:childTnLst>
                                    <p:animMotion origin="layout" path="M 4.16667E-6 9.3432E-7 L 0.27986 9.3432E-7 " pathEditMode="relative" rAng="0" ptsTypes="AA">
                                      <p:cBhvr>
                                        <p:cTn id="15" dur="2000" fill="hold"/>
                                        <p:tgtEl>
                                          <p:spTgt spid="24"/>
                                        </p:tgtEl>
                                        <p:attrNameLst>
                                          <p:attrName>ppt_x</p:attrName>
                                          <p:attrName>ppt_y</p:attrName>
                                        </p:attrNameLst>
                                      </p:cBhvr>
                                      <p:rCtr x="140" y="0"/>
                                    </p:animMotion>
                                  </p:childTnLst>
                                </p:cTn>
                              </p:par>
                            </p:childTnLst>
                          </p:cTn>
                        </p:par>
                        <p:par>
                          <p:cTn id="16" fill="hold">
                            <p:stCondLst>
                              <p:cond delay="2500"/>
                            </p:stCondLst>
                            <p:childTnLst>
                              <p:par>
                                <p:cTn id="17" presetID="42" presetClass="path" presetSubtype="0" accel="50000" decel="50000" fill="hold" grpId="2" nodeType="afterEffect">
                                  <p:stCondLst>
                                    <p:cond delay="0"/>
                                  </p:stCondLst>
                                  <p:iterate type="lt">
                                    <p:tmPct val="0"/>
                                  </p:iterate>
                                  <p:childTnLst>
                                    <p:animMotion origin="layout" path="M 0.27986 9.3432E-7 L 0.27986 0.1117 " pathEditMode="relative" rAng="0" ptsTypes="AA">
                                      <p:cBhvr>
                                        <p:cTn id="18" dur="2000" fill="hold"/>
                                        <p:tgtEl>
                                          <p:spTgt spid="24"/>
                                        </p:tgtEl>
                                        <p:attrNameLst>
                                          <p:attrName>ppt_x</p:attrName>
                                          <p:attrName>ppt_y</p:attrName>
                                        </p:attrNameLst>
                                      </p:cBhvr>
                                      <p:rCtr x="0" y="5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3" nodeType="clickEffect">
                                  <p:stCondLst>
                                    <p:cond delay="0"/>
                                  </p:stCondLst>
                                  <p:iterate type="lt">
                                    <p:tmPct val="0"/>
                                  </p:iterate>
                                  <p:childTnLst>
                                    <p:animMotion origin="layout" path="M 0.27986 0.1117 L 0.28107 0.54695 " pathEditMode="relative" rAng="0" ptsTypes="AA">
                                      <p:cBhvr>
                                        <p:cTn id="22" dur="2000" fill="hold"/>
                                        <p:tgtEl>
                                          <p:spTgt spid="24"/>
                                        </p:tgtEl>
                                        <p:attrNameLst>
                                          <p:attrName>ppt_x</p:attrName>
                                          <p:attrName>ppt_y</p:attrName>
                                        </p:attrNameLst>
                                      </p:cBhvr>
                                      <p:rCtr x="1" y="218"/>
                                    </p:animMotion>
                                  </p:childTnLst>
                                </p:cTn>
                              </p:par>
                            </p:childTnLst>
                          </p:cTn>
                        </p:par>
                        <p:par>
                          <p:cTn id="23" fill="hold">
                            <p:stCondLst>
                              <p:cond delay="2000"/>
                            </p:stCondLst>
                            <p:childTnLst>
                              <p:par>
                                <p:cTn id="24" presetID="26" presetClass="emph" presetSubtype="0" fill="hold" grpId="4" nodeType="afterEffect">
                                  <p:stCondLst>
                                    <p:cond delay="0"/>
                                  </p:stCondLst>
                                  <p:iterate type="lt">
                                    <p:tmPct val="0"/>
                                  </p:iterate>
                                  <p:childTnLst>
                                    <p:animEffect transition="out" filter="fade">
                                      <p:cBhvr>
                                        <p:cTn id="25" dur="500" tmFilter="0, 0; .2, .5; .8, .5; 1, 0"/>
                                        <p:tgtEl>
                                          <p:spTgt spid="24"/>
                                        </p:tgtEl>
                                      </p:cBhvr>
                                    </p:animEffect>
                                    <p:animScale>
                                      <p:cBhvr>
                                        <p:cTn id="26" dur="250" autoRev="1" fill="hold"/>
                                        <p:tgtEl>
                                          <p:spTgt spid="24"/>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6" presetClass="path" presetSubtype="0" accel="50000" decel="50000" fill="hold" grpId="5" nodeType="clickEffect">
                                  <p:stCondLst>
                                    <p:cond delay="0"/>
                                  </p:stCondLst>
                                  <p:iterate type="lt">
                                    <p:tmPct val="0"/>
                                  </p:iterate>
                                  <p:childTnLst>
                                    <p:animMotion origin="layout" path="M 0.28107 0.54695 L 0.21684 0.40934 " pathEditMode="relative" rAng="0" ptsTypes="AA">
                                      <p:cBhvr>
                                        <p:cTn id="30" dur="2000" fill="hold"/>
                                        <p:tgtEl>
                                          <p:spTgt spid="24"/>
                                        </p:tgtEl>
                                        <p:attrNameLst>
                                          <p:attrName>ppt_x</p:attrName>
                                          <p:attrName>ppt_y</p:attrName>
                                        </p:attrNameLst>
                                      </p:cBhvr>
                                      <p:rCtr x="-32" y="-69"/>
                                    </p:animMotion>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par>
                          <p:cTn id="35" fill="hold">
                            <p:stCondLst>
                              <p:cond delay="2500"/>
                            </p:stCondLst>
                            <p:childTnLst>
                              <p:par>
                                <p:cTn id="36" presetID="3" presetClass="exit" presetSubtype="10" fill="hold" grpId="6" nodeType="afterEffect">
                                  <p:stCondLst>
                                    <p:cond delay="0"/>
                                  </p:stCondLst>
                                  <p:iterate type="lt">
                                    <p:tmPct val="0"/>
                                  </p:iterate>
                                  <p:childTnLst>
                                    <p:animEffect transition="out" filter="blinds(horizont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56" presetClass="path" presetSubtype="0" accel="50000" decel="50000" fill="hold" grpId="1" nodeType="withEffect">
                                  <p:stCondLst>
                                    <p:cond delay="0"/>
                                  </p:stCondLst>
                                  <p:childTnLst>
                                    <p:animMotion origin="layout" path="M -0.00504 -0.00209 L 0.05156 -0.41999 " pathEditMode="relative" rAng="0" ptsTypes="AA">
                                      <p:cBhvr>
                                        <p:cTn id="40" dur="2000" fill="hold"/>
                                        <p:tgtEl>
                                          <p:spTgt spid="27"/>
                                        </p:tgtEl>
                                        <p:attrNameLst>
                                          <p:attrName>ppt_x</p:attrName>
                                          <p:attrName>ppt_y</p:attrName>
                                        </p:attrNameLst>
                                      </p:cBhvr>
                                      <p:rCtr x="28" y="-209"/>
                                    </p:animMotion>
                                  </p:childTnLst>
                                </p:cTn>
                              </p:par>
                            </p:childTnLst>
                          </p:cTn>
                        </p:par>
                        <p:par>
                          <p:cTn id="41" fill="hold">
                            <p:stCondLst>
                              <p:cond delay="4500"/>
                            </p:stCondLst>
                            <p:childTnLst>
                              <p:par>
                                <p:cTn id="42" presetID="3" presetClass="exit" presetSubtype="10" fill="hold" grpId="2" nodeType="afterEffect">
                                  <p:stCondLst>
                                    <p:cond delay="0"/>
                                  </p:stCondLst>
                                  <p:childTnLst>
                                    <p:animEffect transition="out" filter="blinds(horizontal)">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childTnLst>
                          </p:cTn>
                        </p:par>
                        <p:par>
                          <p:cTn id="45" fill="hold">
                            <p:stCondLst>
                              <p:cond delay="5000"/>
                            </p:stCondLst>
                            <p:childTnLst>
                              <p:par>
                                <p:cTn id="46" presetID="42" presetClass="path" presetSubtype="0" accel="50000" decel="50000" fill="hold" grpId="1" nodeType="afterEffect">
                                  <p:stCondLst>
                                    <p:cond delay="0"/>
                                  </p:stCondLst>
                                  <p:childTnLst>
                                    <p:animMotion origin="layout" path="M 3.88889E-6 -2.26642E-6 L -0.00243 0.23613 " pathEditMode="relative" rAng="0" ptsTypes="AA">
                                      <p:cBhvr>
                                        <p:cTn id="47" dur="2000" fill="hold"/>
                                        <p:tgtEl>
                                          <p:spTgt spid="18"/>
                                        </p:tgtEl>
                                        <p:attrNameLst>
                                          <p:attrName>ppt_x</p:attrName>
                                          <p:attrName>ppt_y</p:attrName>
                                        </p:attrNameLst>
                                      </p:cBhvr>
                                      <p:rCtr x="-1" y="1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4" grpId="0" animBg="1"/>
      <p:bldP spid="24" grpId="1" animBg="1"/>
      <p:bldP spid="24" grpId="2" animBg="1"/>
      <p:bldP spid="24" grpId="3" animBg="1"/>
      <p:bldP spid="24" grpId="4" animBg="1"/>
      <p:bldP spid="24" grpId="5" animBg="1"/>
      <p:bldP spid="24" grpId="6" animBg="1"/>
      <p:bldP spid="18" grpId="0" animBg="1"/>
      <p:bldP spid="1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de-DE" dirty="0" smtClean="0"/>
              <a:t>AppSense Environment Manager </a:t>
            </a:r>
          </a:p>
          <a:p>
            <a:r>
              <a:rPr lang="de-DE" dirty="0" smtClean="0"/>
              <a:t>Personalisation – Best Practice</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EM Personalisation Server - Best Practice</a:t>
            </a:r>
            <a:endParaRPr lang="de-DE" dirty="0"/>
          </a:p>
        </p:txBody>
      </p:sp>
      <p:sp>
        <p:nvSpPr>
          <p:cNvPr id="11" name="TextBox 10"/>
          <p:cNvSpPr txBox="1"/>
          <p:nvPr/>
        </p:nvSpPr>
        <p:spPr>
          <a:xfrm>
            <a:off x="520995" y="1127051"/>
            <a:ext cx="7985052" cy="3831818"/>
          </a:xfrm>
          <a:prstGeom prst="rect">
            <a:avLst/>
          </a:prstGeom>
          <a:noFill/>
        </p:spPr>
        <p:txBody>
          <a:bodyPr wrap="square" rtlCol="0">
            <a:spAutoFit/>
          </a:bodyPr>
          <a:lstStyle/>
          <a:p>
            <a:pPr>
              <a:lnSpc>
                <a:spcPct val="150000"/>
              </a:lnSpc>
              <a:buFont typeface="Arial" pitchFamily="34" charset="0"/>
              <a:buChar char="•"/>
            </a:pPr>
            <a:r>
              <a:rPr lang="en-GB" dirty="0" smtClean="0"/>
              <a:t>Creating Personalization Groups</a:t>
            </a:r>
          </a:p>
          <a:p>
            <a:pPr>
              <a:lnSpc>
                <a:spcPct val="150000"/>
              </a:lnSpc>
              <a:buFont typeface="Arial" pitchFamily="34" charset="0"/>
              <a:buChar char="•"/>
            </a:pPr>
            <a:r>
              <a:rPr lang="en-GB" dirty="0" smtClean="0"/>
              <a:t>Personalization Group Settings</a:t>
            </a:r>
          </a:p>
          <a:p>
            <a:pPr>
              <a:lnSpc>
                <a:spcPct val="150000"/>
              </a:lnSpc>
              <a:buFont typeface="Arial" pitchFamily="34" charset="0"/>
              <a:buChar char="•"/>
            </a:pPr>
            <a:r>
              <a:rPr lang="en-GB" dirty="0" smtClean="0"/>
              <a:t>Manually creating Applications and Application Groups</a:t>
            </a:r>
          </a:p>
          <a:p>
            <a:pPr>
              <a:lnSpc>
                <a:spcPct val="150000"/>
              </a:lnSpc>
              <a:buFont typeface="Arial" pitchFamily="34" charset="0"/>
              <a:buChar char="•"/>
            </a:pPr>
            <a:r>
              <a:rPr lang="en-GB" dirty="0" smtClean="0"/>
              <a:t>Discover and convert Applications to </a:t>
            </a:r>
            <a:r>
              <a:rPr lang="en-GB" dirty="0" err="1" smtClean="0"/>
              <a:t>Whitelist</a:t>
            </a:r>
            <a:endParaRPr lang="en-GB" dirty="0" smtClean="0"/>
          </a:p>
          <a:p>
            <a:pPr>
              <a:lnSpc>
                <a:spcPct val="150000"/>
              </a:lnSpc>
              <a:buFont typeface="Arial" pitchFamily="34" charset="0"/>
              <a:buChar char="•"/>
            </a:pPr>
            <a:r>
              <a:rPr lang="en-GB" dirty="0" smtClean="0"/>
              <a:t>White Listing Applications</a:t>
            </a:r>
          </a:p>
          <a:p>
            <a:pPr>
              <a:lnSpc>
                <a:spcPct val="150000"/>
              </a:lnSpc>
              <a:buFont typeface="Arial" pitchFamily="34" charset="0"/>
              <a:buChar char="•"/>
            </a:pPr>
            <a:r>
              <a:rPr lang="en-GB" dirty="0" smtClean="0"/>
              <a:t>Desktop Settings</a:t>
            </a:r>
          </a:p>
          <a:p>
            <a:pPr>
              <a:lnSpc>
                <a:spcPct val="150000"/>
              </a:lnSpc>
              <a:buFont typeface="Arial" pitchFamily="34" charset="0"/>
              <a:buChar char="•"/>
            </a:pPr>
            <a:r>
              <a:rPr lang="en-GB" dirty="0" smtClean="0"/>
              <a:t>Outlook Best Practice</a:t>
            </a:r>
          </a:p>
          <a:p>
            <a:pPr lvl="1">
              <a:lnSpc>
                <a:spcPct val="150000"/>
              </a:lnSpc>
              <a:buFont typeface="Arial" pitchFamily="34" charset="0"/>
              <a:buChar char="•"/>
            </a:pPr>
            <a:r>
              <a:rPr lang="en-GB" dirty="0" err="1" smtClean="0"/>
              <a:t>Reg</a:t>
            </a:r>
            <a:r>
              <a:rPr lang="en-GB" dirty="0" smtClean="0"/>
              <a:t> Keys, Desktop Settings and Application Grouping</a:t>
            </a:r>
          </a:p>
          <a:p>
            <a:pPr>
              <a:lnSpc>
                <a:spcPct val="150000"/>
              </a:lnSpc>
              <a:buFont typeface="Arial" pitchFamily="34" charset="0"/>
              <a:buChar char="•"/>
            </a:pPr>
            <a:r>
              <a:rPr lang="en-GB" dirty="0" smtClean="0"/>
              <a:t>When to use offline mode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Enabling User Personalization</a:t>
            </a:r>
          </a:p>
        </p:txBody>
      </p:sp>
      <p:sp>
        <p:nvSpPr>
          <p:cNvPr id="7171" name="Content Placeholder 2"/>
          <p:cNvSpPr>
            <a:spLocks noGrp="1"/>
          </p:cNvSpPr>
          <p:nvPr>
            <p:ph idx="1"/>
          </p:nvPr>
        </p:nvSpPr>
        <p:spPr/>
        <p:txBody>
          <a:bodyPr/>
          <a:lstStyle/>
          <a:p>
            <a:r>
              <a:rPr lang="en-US" dirty="0" smtClean="0"/>
              <a:t>Single or multiple Personalization Servers can be added</a:t>
            </a:r>
          </a:p>
          <a:p>
            <a:r>
              <a:rPr lang="en-US" dirty="0" smtClean="0"/>
              <a:t>It is recommended multiple Personalization Servers are added here (where applicable) for failover purposes:</a:t>
            </a:r>
            <a:endParaRPr lang="en-GB" dirty="0" smtClean="0"/>
          </a:p>
          <a:p>
            <a:endParaRPr lang="en-US" dirty="0" smtClean="0"/>
          </a:p>
        </p:txBody>
      </p:sp>
      <p:pic>
        <p:nvPicPr>
          <p:cNvPr id="4" name="Picture 3"/>
          <p:cNvPicPr/>
          <p:nvPr/>
        </p:nvPicPr>
        <p:blipFill>
          <a:blip r:embed="rId2" cstate="print"/>
          <a:srcRect/>
          <a:stretch>
            <a:fillRect/>
          </a:stretch>
        </p:blipFill>
        <p:spPr bwMode="auto">
          <a:xfrm>
            <a:off x="779036" y="3053619"/>
            <a:ext cx="7688069" cy="2563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Enabling User Personalization</a:t>
            </a:r>
            <a:endParaRPr lang="en-GB" dirty="0"/>
          </a:p>
        </p:txBody>
      </p:sp>
      <p:sp>
        <p:nvSpPr>
          <p:cNvPr id="3" name="Content Placeholder 2"/>
          <p:cNvSpPr>
            <a:spLocks noGrp="1"/>
          </p:cNvSpPr>
          <p:nvPr>
            <p:ph idx="1"/>
          </p:nvPr>
        </p:nvSpPr>
        <p:spPr/>
        <p:txBody>
          <a:bodyPr/>
          <a:lstStyle/>
          <a:p>
            <a:r>
              <a:rPr lang="en-US" sz="1800" dirty="0" smtClean="0"/>
              <a:t>The list of Personalization Servers is queried from the top down</a:t>
            </a:r>
          </a:p>
          <a:p>
            <a:endParaRPr lang="en-US" sz="1800" dirty="0" smtClean="0"/>
          </a:p>
          <a:p>
            <a:r>
              <a:rPr lang="en-US" sz="1800" dirty="0" smtClean="0"/>
              <a:t>If communication with the 1</a:t>
            </a:r>
            <a:r>
              <a:rPr lang="en-US" sz="1800" baseline="30000" dirty="0" smtClean="0"/>
              <a:t>st</a:t>
            </a:r>
            <a:r>
              <a:rPr lang="en-US" sz="1800" dirty="0" smtClean="0"/>
              <a:t> Personalization Server in the list is successful, the </a:t>
            </a:r>
            <a:r>
              <a:rPr lang="en-US" sz="1800" i="1" dirty="0" smtClean="0">
                <a:solidFill>
                  <a:srgbClr val="0072CF"/>
                </a:solidFill>
              </a:rPr>
              <a:t>ProfileConfig.xml</a:t>
            </a:r>
            <a:r>
              <a:rPr lang="en-US" sz="1800" dirty="0" smtClean="0"/>
              <a:t> file is downloaded via this Server</a:t>
            </a:r>
            <a:endParaRPr lang="en-GB" sz="1800" dirty="0" smtClean="0"/>
          </a:p>
          <a:p>
            <a:endParaRPr lang="en-US" sz="1800" dirty="0" smtClean="0"/>
          </a:p>
          <a:p>
            <a:r>
              <a:rPr lang="en-US" sz="1800" dirty="0" smtClean="0"/>
              <a:t>If the 1</a:t>
            </a:r>
            <a:r>
              <a:rPr lang="en-US" sz="1800" baseline="30000" dirty="0" smtClean="0"/>
              <a:t>st</a:t>
            </a:r>
            <a:r>
              <a:rPr lang="en-US" sz="1800" dirty="0" smtClean="0"/>
              <a:t> Personalization Server in the list is unavailable then the next Server in the list is contacted until successful communication is achieved </a:t>
            </a:r>
          </a:p>
          <a:p>
            <a:endParaRPr lang="en-US" sz="1800" dirty="0" smtClean="0"/>
          </a:p>
          <a:p>
            <a:r>
              <a:rPr lang="en-US" sz="1800" dirty="0" smtClean="0"/>
              <a:t>If the list is exhausted then the </a:t>
            </a:r>
            <a:r>
              <a:rPr lang="en-US" sz="1800" i="1" dirty="0" smtClean="0">
                <a:solidFill>
                  <a:srgbClr val="0072CF"/>
                </a:solidFill>
              </a:rPr>
              <a:t>ProfileConfig.xml</a:t>
            </a:r>
            <a:r>
              <a:rPr lang="en-US" sz="1800" dirty="0" smtClean="0"/>
              <a:t> file is not downloaded and no Personalization will take place</a:t>
            </a:r>
          </a:p>
          <a:p>
            <a:endParaRPr lang="en-US" sz="1800" dirty="0" smtClean="0"/>
          </a:p>
          <a:p>
            <a:r>
              <a:rPr lang="en-US" sz="1800" dirty="0" smtClean="0"/>
              <a:t>It is recommended that the following auditing event be enabled to monitor this:</a:t>
            </a:r>
          </a:p>
          <a:p>
            <a:endParaRPr lang="en-US" sz="2000" dirty="0" smtClean="0"/>
          </a:p>
          <a:p>
            <a:pPr>
              <a:buNone/>
            </a:pPr>
            <a:r>
              <a:rPr lang="en-US" sz="2000" i="1" dirty="0" smtClean="0"/>
              <a:t>		</a:t>
            </a:r>
            <a:r>
              <a:rPr lang="en-US" sz="1600" i="1" dirty="0" smtClean="0"/>
              <a:t>Event 9661 – Timeout Communicating with Personalization Server </a:t>
            </a:r>
          </a:p>
          <a:p>
            <a:endParaRPr lang="en-GB"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Personalization Group Usage </a:t>
            </a:r>
            <a:endParaRPr lang="en-GB" dirty="0"/>
          </a:p>
        </p:txBody>
      </p:sp>
      <p:sp>
        <p:nvSpPr>
          <p:cNvPr id="3" name="Content Placeholder 2"/>
          <p:cNvSpPr>
            <a:spLocks noGrp="1"/>
          </p:cNvSpPr>
          <p:nvPr>
            <p:ph idx="1"/>
          </p:nvPr>
        </p:nvSpPr>
        <p:spPr/>
        <p:txBody>
          <a:bodyPr/>
          <a:lstStyle/>
          <a:p>
            <a:r>
              <a:rPr lang="en-US" sz="1800" i="1" dirty="0" smtClean="0"/>
              <a:t>Personalization Groups</a:t>
            </a:r>
            <a:r>
              <a:rPr lang="en-US" sz="1800" dirty="0" smtClean="0"/>
              <a:t> allows different personalization settings to be applied to users based on membership rules</a:t>
            </a:r>
          </a:p>
          <a:p>
            <a:endParaRPr lang="en-US" sz="1800" dirty="0" smtClean="0"/>
          </a:p>
          <a:p>
            <a:r>
              <a:rPr lang="en-US" sz="1800" dirty="0" smtClean="0"/>
              <a:t>A user may be a member of more than one Personalization Group</a:t>
            </a:r>
          </a:p>
          <a:p>
            <a:pPr lvl="1"/>
            <a:endParaRPr lang="en-US" sz="1600" dirty="0" smtClean="0"/>
          </a:p>
          <a:p>
            <a:pPr lvl="1"/>
            <a:r>
              <a:rPr lang="en-US" sz="1600" dirty="0" smtClean="0"/>
              <a:t>The user is assigned to the first Personalization Group in the list where the membership rule is valid</a:t>
            </a:r>
          </a:p>
          <a:p>
            <a:pPr lvl="1"/>
            <a:endParaRPr lang="en-US" sz="1600" dirty="0" smtClean="0"/>
          </a:p>
          <a:p>
            <a:pPr lvl="1"/>
            <a:r>
              <a:rPr lang="en-US" sz="1600" dirty="0" smtClean="0"/>
              <a:t>Personalization Groups can be ordered in the list by means of the </a:t>
            </a:r>
            <a:r>
              <a:rPr lang="en-US" sz="1600" i="1" dirty="0" smtClean="0"/>
              <a:t>Move Up</a:t>
            </a:r>
            <a:r>
              <a:rPr lang="en-US" sz="1600" dirty="0" smtClean="0"/>
              <a:t> and </a:t>
            </a:r>
            <a:r>
              <a:rPr lang="en-US" sz="1600" i="1" dirty="0" smtClean="0"/>
              <a:t>Move Down </a:t>
            </a:r>
            <a:r>
              <a:rPr lang="en-US" sz="1600" dirty="0" smtClean="0"/>
              <a:t>Personalization ribbon options</a:t>
            </a:r>
            <a:endParaRPr lang="en-GB" sz="1600" dirty="0"/>
          </a:p>
        </p:txBody>
      </p:sp>
      <p:pic>
        <p:nvPicPr>
          <p:cNvPr id="1026" name="Picture 2"/>
          <p:cNvPicPr>
            <a:picLocks noChangeAspect="1" noChangeArrowheads="1"/>
          </p:cNvPicPr>
          <p:nvPr/>
        </p:nvPicPr>
        <p:blipFill>
          <a:blip r:embed="rId2" cstate="print"/>
          <a:srcRect/>
          <a:stretch>
            <a:fillRect/>
          </a:stretch>
        </p:blipFill>
        <p:spPr bwMode="auto">
          <a:xfrm>
            <a:off x="2899126" y="4484118"/>
            <a:ext cx="3105428" cy="1738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ardware.png"/>
          <p:cNvPicPr>
            <a:picLocks noChangeAspect="1"/>
          </p:cNvPicPr>
          <p:nvPr/>
        </p:nvPicPr>
        <p:blipFill>
          <a:blip r:embed="rId2" cstate="print"/>
          <a:stretch>
            <a:fillRect/>
          </a:stretch>
        </p:blipFill>
        <p:spPr>
          <a:xfrm>
            <a:off x="1147528" y="3420355"/>
            <a:ext cx="3533060" cy="2037470"/>
          </a:xfrm>
          <a:prstGeom prst="rect">
            <a:avLst/>
          </a:prstGeom>
        </p:spPr>
      </p:pic>
      <p:pic>
        <p:nvPicPr>
          <p:cNvPr id="15" name="Picture 14" descr="OS.png"/>
          <p:cNvPicPr>
            <a:picLocks noChangeAspect="1"/>
          </p:cNvPicPr>
          <p:nvPr/>
        </p:nvPicPr>
        <p:blipFill>
          <a:blip r:embed="rId3" cstate="print"/>
          <a:stretch>
            <a:fillRect/>
          </a:stretch>
        </p:blipFill>
        <p:spPr>
          <a:xfrm>
            <a:off x="1191906" y="2722158"/>
            <a:ext cx="3437247" cy="1581133"/>
          </a:xfrm>
          <a:prstGeom prst="rect">
            <a:avLst/>
          </a:prstGeom>
        </p:spPr>
      </p:pic>
      <p:pic>
        <p:nvPicPr>
          <p:cNvPr id="16" name="Picture 15" descr="apps.png"/>
          <p:cNvPicPr>
            <a:picLocks noChangeAspect="1"/>
          </p:cNvPicPr>
          <p:nvPr/>
        </p:nvPicPr>
        <p:blipFill>
          <a:blip r:embed="rId4" cstate="print"/>
          <a:stretch>
            <a:fillRect/>
          </a:stretch>
        </p:blipFill>
        <p:spPr>
          <a:xfrm>
            <a:off x="1200151" y="2023870"/>
            <a:ext cx="3450137" cy="1168665"/>
          </a:xfrm>
          <a:prstGeom prst="rect">
            <a:avLst/>
          </a:prstGeom>
        </p:spPr>
      </p:pic>
      <p:sp>
        <p:nvSpPr>
          <p:cNvPr id="4" name="Title 1"/>
          <p:cNvSpPr txBox="1">
            <a:spLocks/>
          </p:cNvSpPr>
          <p:nvPr/>
        </p:nvSpPr>
        <p:spPr>
          <a:xfrm>
            <a:off x="424295" y="370900"/>
            <a:ext cx="8229600" cy="561975"/>
          </a:xfrm>
          <a:prstGeom prst="rect">
            <a:avLst/>
          </a:prstGeom>
        </p:spPr>
        <p:txBody>
          <a:bodyPr/>
          <a:lstStyle/>
          <a:p>
            <a:pPr lvl="0" eaLnBrk="0" hangingPunct="0">
              <a:defRPr/>
            </a:pPr>
            <a:r>
              <a:rPr lang="en-US" sz="2800" dirty="0" smtClean="0">
                <a:solidFill>
                  <a:srgbClr val="0072CF"/>
                </a:solidFill>
                <a:latin typeface="Trebuchet MS" pitchFamily="34" charset="0"/>
              </a:rPr>
              <a:t>Virtualization in Client Computing</a:t>
            </a:r>
          </a:p>
        </p:txBody>
      </p:sp>
      <p:grpSp>
        <p:nvGrpSpPr>
          <p:cNvPr id="2" name="Group 21"/>
          <p:cNvGrpSpPr/>
          <p:nvPr/>
        </p:nvGrpSpPr>
        <p:grpSpPr>
          <a:xfrm>
            <a:off x="1349458" y="3069265"/>
            <a:ext cx="2180552" cy="570262"/>
            <a:chOff x="1923616" y="3011451"/>
            <a:chExt cx="3104294" cy="811840"/>
          </a:xfrm>
        </p:grpSpPr>
        <p:pic>
          <p:nvPicPr>
            <p:cNvPr id="25" name="Picture 24" descr="DNA.png"/>
            <p:cNvPicPr>
              <a:picLocks noChangeAspect="1"/>
            </p:cNvPicPr>
            <p:nvPr/>
          </p:nvPicPr>
          <p:blipFill>
            <a:blip r:embed="rId5" cstate="print"/>
            <a:stretch>
              <a:fillRect/>
            </a:stretch>
          </p:blipFill>
          <p:spPr>
            <a:xfrm>
              <a:off x="1923616" y="3261316"/>
              <a:ext cx="200778" cy="561975"/>
            </a:xfrm>
            <a:prstGeom prst="rect">
              <a:avLst/>
            </a:prstGeom>
          </p:spPr>
        </p:pic>
        <p:pic>
          <p:nvPicPr>
            <p:cNvPr id="26" name="Picture 25" descr="DNA.png"/>
            <p:cNvPicPr>
              <a:picLocks noChangeAspect="1"/>
            </p:cNvPicPr>
            <p:nvPr/>
          </p:nvPicPr>
          <p:blipFill>
            <a:blip r:embed="rId6" cstate="print"/>
            <a:stretch>
              <a:fillRect/>
            </a:stretch>
          </p:blipFill>
          <p:spPr>
            <a:xfrm>
              <a:off x="2439295" y="3248025"/>
              <a:ext cx="170151" cy="476250"/>
            </a:xfrm>
            <a:prstGeom prst="rect">
              <a:avLst/>
            </a:prstGeom>
          </p:spPr>
        </p:pic>
        <p:pic>
          <p:nvPicPr>
            <p:cNvPr id="27" name="Picture 26" descr="DNA.png"/>
            <p:cNvPicPr>
              <a:picLocks noChangeAspect="1"/>
            </p:cNvPicPr>
            <p:nvPr/>
          </p:nvPicPr>
          <p:blipFill>
            <a:blip r:embed="rId6" cstate="print"/>
            <a:stretch>
              <a:fillRect/>
            </a:stretch>
          </p:blipFill>
          <p:spPr>
            <a:xfrm>
              <a:off x="3968834" y="3095181"/>
              <a:ext cx="170151" cy="476250"/>
            </a:xfrm>
            <a:prstGeom prst="rect">
              <a:avLst/>
            </a:prstGeom>
          </p:spPr>
        </p:pic>
        <p:pic>
          <p:nvPicPr>
            <p:cNvPr id="28" name="Picture 27" descr="DNA.png"/>
            <p:cNvPicPr>
              <a:picLocks noChangeAspect="1"/>
            </p:cNvPicPr>
            <p:nvPr/>
          </p:nvPicPr>
          <p:blipFill>
            <a:blip r:embed="rId6" cstate="print"/>
            <a:stretch>
              <a:fillRect/>
            </a:stretch>
          </p:blipFill>
          <p:spPr>
            <a:xfrm>
              <a:off x="4857759" y="3011451"/>
              <a:ext cx="170151" cy="476250"/>
            </a:xfrm>
            <a:prstGeom prst="rect">
              <a:avLst/>
            </a:prstGeom>
          </p:spPr>
        </p:pic>
      </p:grpSp>
      <p:grpSp>
        <p:nvGrpSpPr>
          <p:cNvPr id="3" name="Group 22"/>
          <p:cNvGrpSpPr/>
          <p:nvPr/>
        </p:nvGrpSpPr>
        <p:grpSpPr>
          <a:xfrm>
            <a:off x="1614165" y="2068475"/>
            <a:ext cx="2008746" cy="873870"/>
            <a:chOff x="2156425" y="1647825"/>
            <a:chExt cx="2859706" cy="1244064"/>
          </a:xfrm>
        </p:grpSpPr>
        <p:pic>
          <p:nvPicPr>
            <p:cNvPr id="30" name="Picture 29" descr="DNA.png"/>
            <p:cNvPicPr>
              <a:picLocks noChangeAspect="1"/>
            </p:cNvPicPr>
            <p:nvPr/>
          </p:nvPicPr>
          <p:blipFill>
            <a:blip r:embed="rId7" cstate="print"/>
            <a:stretch>
              <a:fillRect/>
            </a:stretch>
          </p:blipFill>
          <p:spPr>
            <a:xfrm>
              <a:off x="4087120" y="1647825"/>
              <a:ext cx="231405" cy="647700"/>
            </a:xfrm>
            <a:prstGeom prst="rect">
              <a:avLst/>
            </a:prstGeom>
          </p:spPr>
        </p:pic>
        <p:pic>
          <p:nvPicPr>
            <p:cNvPr id="31" name="Picture 30" descr="DNA.png"/>
            <p:cNvPicPr>
              <a:picLocks noChangeAspect="1"/>
            </p:cNvPicPr>
            <p:nvPr/>
          </p:nvPicPr>
          <p:blipFill>
            <a:blip r:embed="rId8" cstate="print"/>
            <a:stretch>
              <a:fillRect/>
            </a:stretch>
          </p:blipFill>
          <p:spPr>
            <a:xfrm>
              <a:off x="2156425" y="2254546"/>
              <a:ext cx="227705" cy="637343"/>
            </a:xfrm>
            <a:prstGeom prst="rect">
              <a:avLst/>
            </a:prstGeom>
          </p:spPr>
        </p:pic>
        <p:pic>
          <p:nvPicPr>
            <p:cNvPr id="32" name="Picture 31" descr="DNA.png"/>
            <p:cNvPicPr>
              <a:picLocks noChangeAspect="1"/>
            </p:cNvPicPr>
            <p:nvPr/>
          </p:nvPicPr>
          <p:blipFill>
            <a:blip r:embed="rId9" cstate="print"/>
            <a:stretch>
              <a:fillRect/>
            </a:stretch>
          </p:blipFill>
          <p:spPr>
            <a:xfrm>
              <a:off x="4807476" y="1958384"/>
              <a:ext cx="208655" cy="584023"/>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22222E-6 L 3.61111E-6 0.08056 " pathEditMode="relative" rAng="0" ptsTypes="AA">
                                      <p:cBhvr>
                                        <p:cTn id="6" dur="1000" fill="hold"/>
                                        <p:tgtEl>
                                          <p:spTgt spid="14"/>
                                        </p:tgtEl>
                                        <p:attrNameLst>
                                          <p:attrName>ppt_x</p:attrName>
                                          <p:attrName>ppt_y</p:attrName>
                                        </p:attrNameLst>
                                      </p:cBhvr>
                                      <p:rCtr x="0" y="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Personalization Group Usage</a:t>
            </a:r>
            <a:endParaRPr lang="en-GB" dirty="0"/>
          </a:p>
        </p:txBody>
      </p:sp>
      <p:sp>
        <p:nvSpPr>
          <p:cNvPr id="3" name="Content Placeholder 2"/>
          <p:cNvSpPr>
            <a:spLocks noGrp="1"/>
          </p:cNvSpPr>
          <p:nvPr>
            <p:ph idx="1"/>
          </p:nvPr>
        </p:nvSpPr>
        <p:spPr/>
        <p:txBody>
          <a:bodyPr/>
          <a:lstStyle/>
          <a:p>
            <a:r>
              <a:rPr lang="en-US" sz="2000" dirty="0" smtClean="0"/>
              <a:t>It is recommended that Personalization Groups be ordered in terms of importance to ensure that your users are assigned to the more relevant Personalization Group</a:t>
            </a:r>
          </a:p>
          <a:p>
            <a:endParaRPr lang="en-GB" sz="2000" dirty="0" smtClean="0"/>
          </a:p>
          <a:p>
            <a:r>
              <a:rPr lang="en-US" sz="2000" dirty="0" smtClean="0"/>
              <a:t>The </a:t>
            </a:r>
            <a:r>
              <a:rPr lang="en-US" sz="2000" i="1" dirty="0" smtClean="0"/>
              <a:t>Default Users</a:t>
            </a:r>
            <a:r>
              <a:rPr lang="en-US" sz="2000" dirty="0" smtClean="0"/>
              <a:t> Personalization Group is used as the catch-all group should none of the membership rules be passed in any of the other Personalization Groups</a:t>
            </a:r>
          </a:p>
          <a:p>
            <a:endParaRPr lang="en-US" sz="2000" dirty="0" smtClean="0"/>
          </a:p>
          <a:p>
            <a:r>
              <a:rPr lang="en-US" sz="2000" dirty="0" smtClean="0"/>
              <a:t>This is </a:t>
            </a:r>
            <a:r>
              <a:rPr lang="en-US" sz="2000" i="1" dirty="0" smtClean="0"/>
              <a:t>always</a:t>
            </a:r>
            <a:r>
              <a:rPr lang="en-US" sz="2000" dirty="0" smtClean="0"/>
              <a:t> located at the bottom of the Personalization Groups list and cannot be moved up or down</a:t>
            </a:r>
            <a:endParaRPr lang="en-GB" sz="2000" dirty="0" smtClean="0"/>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Excluding Users from User Personalization</a:t>
            </a:r>
            <a:endParaRPr lang="en-GB" dirty="0"/>
          </a:p>
        </p:txBody>
      </p:sp>
      <p:sp>
        <p:nvSpPr>
          <p:cNvPr id="3" name="Content Placeholder 2"/>
          <p:cNvSpPr>
            <a:spLocks noGrp="1"/>
          </p:cNvSpPr>
          <p:nvPr>
            <p:ph idx="1"/>
          </p:nvPr>
        </p:nvSpPr>
        <p:spPr/>
        <p:txBody>
          <a:bodyPr/>
          <a:lstStyle/>
          <a:p>
            <a:r>
              <a:rPr lang="en-US" sz="2000" dirty="0" smtClean="0"/>
              <a:t>To exclude a user from User Personalization each option on the Settings tab of the chosen Personalization Group will need to be disabled: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t>You must then add the relevant membership rules to the Personalization Group to include the users or computers you wish to exclude</a:t>
            </a:r>
            <a:endParaRPr lang="en-GB" sz="2000" dirty="0" smtClean="0"/>
          </a:p>
          <a:p>
            <a:endParaRPr lang="en-GB" dirty="0" smtClean="0"/>
          </a:p>
          <a:p>
            <a:endParaRPr lang="en-GB" dirty="0"/>
          </a:p>
        </p:txBody>
      </p:sp>
      <p:pic>
        <p:nvPicPr>
          <p:cNvPr id="4" name="Picture 3"/>
          <p:cNvPicPr/>
          <p:nvPr/>
        </p:nvPicPr>
        <p:blipFill>
          <a:blip r:embed="rId2" cstate="print"/>
          <a:srcRect/>
          <a:stretch>
            <a:fillRect/>
          </a:stretch>
        </p:blipFill>
        <p:spPr bwMode="auto">
          <a:xfrm>
            <a:off x="1733797" y="2398815"/>
            <a:ext cx="5343895" cy="262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Users Between Personalization Groups</a:t>
            </a:r>
            <a:endParaRPr lang="en-GB" dirty="0"/>
          </a:p>
        </p:txBody>
      </p:sp>
      <p:sp>
        <p:nvSpPr>
          <p:cNvPr id="3" name="Content Placeholder 2"/>
          <p:cNvSpPr>
            <a:spLocks noGrp="1"/>
          </p:cNvSpPr>
          <p:nvPr>
            <p:ph idx="1"/>
          </p:nvPr>
        </p:nvSpPr>
        <p:spPr/>
        <p:txBody>
          <a:bodyPr/>
          <a:lstStyle/>
          <a:p>
            <a:r>
              <a:rPr lang="en-US" sz="2000" dirty="0" smtClean="0"/>
              <a:t>Personalization settings cannot </a:t>
            </a:r>
            <a:r>
              <a:rPr lang="en-US" sz="2000" i="1" dirty="0" smtClean="0"/>
              <a:t>currently</a:t>
            </a:r>
            <a:r>
              <a:rPr lang="en-US" sz="2000" dirty="0" smtClean="0"/>
              <a:t> be shared between Personalization Groups</a:t>
            </a:r>
          </a:p>
          <a:p>
            <a:endParaRPr lang="en-US" sz="2000" dirty="0" smtClean="0"/>
          </a:p>
          <a:p>
            <a:r>
              <a:rPr lang="en-US" sz="2000" dirty="0" smtClean="0"/>
              <a:t>If you need to move a user’s settings to another Personalization Group this can now be done via Personalization Analysis</a:t>
            </a:r>
          </a:p>
          <a:p>
            <a:endParaRPr lang="en-GB" sz="2000" dirty="0" smtClean="0"/>
          </a:p>
          <a:p>
            <a:r>
              <a:rPr lang="en-US" sz="2000" dirty="0" smtClean="0"/>
              <a:t>This is achieved by running up a Personalization Analysis report, By user, from either the </a:t>
            </a:r>
            <a:r>
              <a:rPr lang="en-US" sz="2000" i="1" dirty="0" smtClean="0"/>
              <a:t>Size</a:t>
            </a:r>
            <a:r>
              <a:rPr lang="en-US" sz="2000" dirty="0" smtClean="0"/>
              <a:t>, </a:t>
            </a:r>
            <a:r>
              <a:rPr lang="en-US" sz="2000" i="1" dirty="0" smtClean="0"/>
              <a:t>Whitelist</a:t>
            </a:r>
            <a:r>
              <a:rPr lang="en-US" sz="2000" dirty="0" smtClean="0"/>
              <a:t> </a:t>
            </a:r>
            <a:r>
              <a:rPr lang="en-US" sz="2000" i="1" dirty="0" smtClean="0"/>
              <a:t>Application</a:t>
            </a:r>
            <a:r>
              <a:rPr lang="en-US" sz="2000" dirty="0" smtClean="0"/>
              <a:t> </a:t>
            </a:r>
            <a:r>
              <a:rPr lang="en-US" sz="2000" i="1" dirty="0" smtClean="0"/>
              <a:t>Usage</a:t>
            </a:r>
            <a:r>
              <a:rPr lang="en-US" sz="2000" dirty="0" smtClean="0"/>
              <a:t> or </a:t>
            </a:r>
            <a:r>
              <a:rPr lang="en-US" sz="2000" i="1" dirty="0" smtClean="0"/>
              <a:t>Discovered</a:t>
            </a:r>
            <a:r>
              <a:rPr lang="en-US" sz="2000" dirty="0" smtClean="0"/>
              <a:t> </a:t>
            </a:r>
            <a:r>
              <a:rPr lang="en-US" sz="2000" i="1" dirty="0" smtClean="0"/>
              <a:t>Application</a:t>
            </a:r>
            <a:r>
              <a:rPr lang="en-US" sz="2000" dirty="0" smtClean="0"/>
              <a:t> </a:t>
            </a:r>
            <a:r>
              <a:rPr lang="en-US" sz="2000" i="1" dirty="0" smtClean="0"/>
              <a:t>Usage</a:t>
            </a:r>
            <a:r>
              <a:rPr lang="en-US" sz="2000" dirty="0" smtClean="0"/>
              <a:t> reports</a:t>
            </a:r>
          </a:p>
          <a:p>
            <a:endParaRPr lang="en-GB"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Users Between Personalization Group</a:t>
            </a:r>
            <a:endParaRPr lang="en-GB" dirty="0"/>
          </a:p>
        </p:txBody>
      </p:sp>
      <p:sp>
        <p:nvSpPr>
          <p:cNvPr id="3" name="Content Placeholder 2"/>
          <p:cNvSpPr>
            <a:spLocks noGrp="1"/>
          </p:cNvSpPr>
          <p:nvPr>
            <p:ph idx="1"/>
          </p:nvPr>
        </p:nvSpPr>
        <p:spPr/>
        <p:txBody>
          <a:bodyPr/>
          <a:lstStyle/>
          <a:p>
            <a:r>
              <a:rPr lang="en-US" sz="2000" dirty="0" smtClean="0"/>
              <a:t>Select the user you wish to move</a:t>
            </a:r>
          </a:p>
          <a:p>
            <a:endParaRPr lang="en-US" sz="2000" dirty="0" smtClean="0"/>
          </a:p>
          <a:p>
            <a:r>
              <a:rPr lang="en-US" sz="2000" dirty="0" smtClean="0"/>
              <a:t>Right click and choose ‘</a:t>
            </a:r>
            <a:r>
              <a:rPr lang="en-US" sz="2000" i="1" dirty="0" smtClean="0"/>
              <a:t>Move settings for &lt;user&gt; to another group…</a:t>
            </a:r>
            <a:r>
              <a:rPr lang="en-US" sz="2000" dirty="0" smtClean="0"/>
              <a:t>’:</a:t>
            </a:r>
          </a:p>
          <a:p>
            <a:endParaRPr lang="en-US" sz="2000" dirty="0" smtClean="0"/>
          </a:p>
          <a:p>
            <a:endParaRPr lang="en-GB" sz="2000" dirty="0" smtClean="0"/>
          </a:p>
          <a:p>
            <a:endParaRPr lang="en-GB" dirty="0"/>
          </a:p>
        </p:txBody>
      </p:sp>
      <p:pic>
        <p:nvPicPr>
          <p:cNvPr id="4" name="Picture 3"/>
          <p:cNvPicPr/>
          <p:nvPr/>
        </p:nvPicPr>
        <p:blipFill>
          <a:blip r:embed="rId2" cstate="print"/>
          <a:srcRect/>
          <a:stretch>
            <a:fillRect/>
          </a:stretch>
        </p:blipFill>
        <p:spPr bwMode="auto">
          <a:xfrm>
            <a:off x="1911927" y="2933204"/>
            <a:ext cx="5253627" cy="3162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Users Between Personalization Groups</a:t>
            </a:r>
            <a:endParaRPr lang="en-GB" dirty="0"/>
          </a:p>
        </p:txBody>
      </p:sp>
      <p:sp>
        <p:nvSpPr>
          <p:cNvPr id="3" name="Content Placeholder 2"/>
          <p:cNvSpPr>
            <a:spLocks noGrp="1"/>
          </p:cNvSpPr>
          <p:nvPr>
            <p:ph idx="1"/>
          </p:nvPr>
        </p:nvSpPr>
        <p:spPr/>
        <p:txBody>
          <a:bodyPr/>
          <a:lstStyle/>
          <a:p>
            <a:r>
              <a:rPr lang="en-US" sz="2000" dirty="0" smtClean="0"/>
              <a:t>This will prompt the administrator to choose another available group to move the chosen user’s personalization settings to:</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GB" sz="2000" dirty="0" smtClean="0"/>
          </a:p>
          <a:p>
            <a:endParaRPr lang="en-US" sz="2000" dirty="0" smtClean="0"/>
          </a:p>
          <a:p>
            <a:endParaRPr lang="en-US" sz="2000" dirty="0" smtClean="0"/>
          </a:p>
          <a:p>
            <a:r>
              <a:rPr lang="en-US" sz="2000" dirty="0" smtClean="0"/>
              <a:t>‘</a:t>
            </a:r>
            <a:r>
              <a:rPr lang="en-US" sz="2000" i="1" dirty="0" smtClean="0"/>
              <a:t>Include discovered applications’</a:t>
            </a:r>
            <a:r>
              <a:rPr lang="en-US" sz="2000" dirty="0" smtClean="0"/>
              <a:t> (off by default) moves discovered applications too</a:t>
            </a:r>
          </a:p>
          <a:p>
            <a:endParaRPr lang="en-US" sz="2000" dirty="0" smtClean="0"/>
          </a:p>
          <a:p>
            <a:r>
              <a:rPr lang="en-US" sz="2000" dirty="0" smtClean="0"/>
              <a:t>It is recommended this also be checked</a:t>
            </a:r>
            <a:endParaRPr lang="en-GB" sz="2000" dirty="0"/>
          </a:p>
        </p:txBody>
      </p:sp>
      <p:pic>
        <p:nvPicPr>
          <p:cNvPr id="4" name="Picture 3"/>
          <p:cNvPicPr/>
          <p:nvPr/>
        </p:nvPicPr>
        <p:blipFill>
          <a:blip r:embed="rId2" cstate="print"/>
          <a:srcRect/>
          <a:stretch>
            <a:fillRect/>
          </a:stretch>
        </p:blipFill>
        <p:spPr bwMode="auto">
          <a:xfrm>
            <a:off x="2339440" y="2339437"/>
            <a:ext cx="4350141" cy="2225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496887"/>
          </a:xfrm>
        </p:spPr>
        <p:txBody>
          <a:bodyPr>
            <a:noAutofit/>
          </a:bodyPr>
          <a:lstStyle/>
          <a:p>
            <a:pPr lvl="1" algn="l" rtl="0" eaLnBrk="0" fontAlgn="base" hangingPunct="0">
              <a:spcBef>
                <a:spcPct val="0"/>
              </a:spcBef>
              <a:spcAft>
                <a:spcPct val="0"/>
              </a:spcAft>
            </a:pPr>
            <a:r>
              <a:rPr lang="de-DE" sz="2800" dirty="0">
                <a:solidFill>
                  <a:srgbClr val="0072CF"/>
                </a:solidFill>
                <a:latin typeface="Trebuchet MS" pitchFamily="34" charset="0"/>
              </a:rPr>
              <a:t>Personalization Server – Application Groups</a:t>
            </a:r>
          </a:p>
        </p:txBody>
      </p:sp>
      <p:sp>
        <p:nvSpPr>
          <p:cNvPr id="5" name="Inhaltsplatzhalter 4"/>
          <p:cNvSpPr>
            <a:spLocks noGrp="1"/>
          </p:cNvSpPr>
          <p:nvPr>
            <p:ph sz="half" idx="1"/>
          </p:nvPr>
        </p:nvSpPr>
        <p:spPr>
          <a:xfrm>
            <a:off x="457199" y="1023582"/>
            <a:ext cx="7648575" cy="2395893"/>
          </a:xfrm>
        </p:spPr>
        <p:txBody>
          <a:bodyPr>
            <a:normAutofit fontScale="55000" lnSpcReduction="20000"/>
          </a:bodyPr>
          <a:lstStyle/>
          <a:p>
            <a:r>
              <a:rPr lang="de-DE" dirty="0" smtClean="0"/>
              <a:t>Placing applications into the same group means that applications can be managed and streamed as one. </a:t>
            </a:r>
          </a:p>
          <a:p>
            <a:r>
              <a:rPr lang="de-DE" dirty="0" smtClean="0"/>
              <a:t>Very useful to Group Outlook and Winword together as they are closely linked</a:t>
            </a:r>
          </a:p>
          <a:p>
            <a:r>
              <a:rPr lang="de-DE" dirty="0" smtClean="0"/>
              <a:t>When the user launches Outlook.exe, both Outlook and Word profile settings will be pulled down to the client</a:t>
            </a:r>
          </a:p>
          <a:p>
            <a:r>
              <a:rPr lang="de-DE" dirty="0" smtClean="0"/>
              <a:t>Disadvantage means that these applications must be </a:t>
            </a:r>
            <a:r>
              <a:rPr lang="en-GB" dirty="0" smtClean="0"/>
              <a:t>“</a:t>
            </a:r>
            <a:r>
              <a:rPr lang="de-DE" dirty="0" smtClean="0"/>
              <a:t>rolled back“ together </a:t>
            </a:r>
            <a:br>
              <a:rPr lang="de-DE" dirty="0" smtClean="0"/>
            </a:br>
            <a:endParaRPr lang="de-DE" dirty="0" smtClean="0"/>
          </a:p>
          <a:p>
            <a:r>
              <a:rPr lang="en-GB" dirty="0" smtClean="0"/>
              <a:t>Examples of this are:</a:t>
            </a:r>
          </a:p>
          <a:p>
            <a:pPr lvl="1"/>
            <a:endParaRPr lang="en-GB" dirty="0" smtClean="0"/>
          </a:p>
          <a:p>
            <a:pPr lvl="1"/>
            <a:r>
              <a:rPr lang="en-GB" dirty="0" smtClean="0"/>
              <a:t>Internet Explorer and IEUser.exe</a:t>
            </a:r>
          </a:p>
          <a:p>
            <a:pPr lvl="1"/>
            <a:r>
              <a:rPr lang="en-GB" dirty="0" smtClean="0"/>
              <a:t>MSN Messenger and </a:t>
            </a:r>
            <a:r>
              <a:rPr lang="en-GB" dirty="0" err="1" smtClean="0"/>
              <a:t>SimpLite</a:t>
            </a:r>
            <a:endParaRPr lang="en-GB" dirty="0" smtClean="0"/>
          </a:p>
          <a:p>
            <a:endParaRPr lang="de-DE" dirty="0"/>
          </a:p>
        </p:txBody>
      </p:sp>
      <p:pic>
        <p:nvPicPr>
          <p:cNvPr id="3077" name="Picture 5"/>
          <p:cNvPicPr>
            <a:picLocks noGrp="1" noChangeAspect="1" noChangeArrowheads="1"/>
          </p:cNvPicPr>
          <p:nvPr>
            <p:ph sz="half" idx="2"/>
          </p:nvPr>
        </p:nvPicPr>
        <p:blipFill>
          <a:blip r:embed="rId2" cstate="print"/>
          <a:srcRect/>
          <a:stretch>
            <a:fillRect/>
          </a:stretch>
        </p:blipFill>
        <p:spPr bwMode="auto">
          <a:xfrm>
            <a:off x="1247774" y="3695700"/>
            <a:ext cx="7066013" cy="2101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Personalization Server – Desktop Settings</a:t>
            </a:r>
            <a:endParaRPr lang="de-DE" dirty="0"/>
          </a:p>
        </p:txBody>
      </p:sp>
      <p:sp>
        <p:nvSpPr>
          <p:cNvPr id="3" name="Inhaltsplatzhalter 2"/>
          <p:cNvSpPr>
            <a:spLocks noGrp="1"/>
          </p:cNvSpPr>
          <p:nvPr>
            <p:ph idx="1"/>
          </p:nvPr>
        </p:nvSpPr>
        <p:spPr>
          <a:xfrm>
            <a:off x="457200" y="1276350"/>
            <a:ext cx="3675413" cy="4849813"/>
          </a:xfrm>
        </p:spPr>
        <p:txBody>
          <a:bodyPr/>
          <a:lstStyle/>
          <a:p>
            <a:pPr>
              <a:lnSpc>
                <a:spcPct val="150000"/>
              </a:lnSpc>
            </a:pPr>
            <a:r>
              <a:rPr lang="de-DE" sz="2000" dirty="0" smtClean="0"/>
              <a:t>Desktop Settings</a:t>
            </a:r>
          </a:p>
          <a:p>
            <a:pPr>
              <a:lnSpc>
                <a:spcPct val="150000"/>
              </a:lnSpc>
              <a:buNone/>
            </a:pPr>
            <a:r>
              <a:rPr lang="de-DE" sz="2000" dirty="0" smtClean="0"/>
              <a:t>	</a:t>
            </a:r>
            <a:r>
              <a:rPr lang="de-DE" sz="1100" dirty="0" smtClean="0"/>
              <a:t>Keys are imported to the real registry at logon,</a:t>
            </a:r>
            <a:br>
              <a:rPr lang="de-DE" sz="1100" dirty="0" smtClean="0"/>
            </a:br>
            <a:r>
              <a:rPr lang="de-DE" sz="1100" dirty="0" smtClean="0"/>
              <a:t>and exported from the real </a:t>
            </a:r>
            <a:r>
              <a:rPr lang="en-GB" sz="1100" dirty="0" smtClean="0"/>
              <a:t>registry</a:t>
            </a:r>
            <a:r>
              <a:rPr lang="de-DE" sz="1100" dirty="0" smtClean="0"/>
              <a:t> at logoff. </a:t>
            </a:r>
            <a:br>
              <a:rPr lang="de-DE" sz="1100" dirty="0" smtClean="0"/>
            </a:br>
            <a:r>
              <a:rPr lang="de-DE" sz="1100" dirty="0" smtClean="0"/>
              <a:t/>
            </a:r>
            <a:br>
              <a:rPr lang="de-DE" sz="1100" dirty="0" smtClean="0"/>
            </a:br>
            <a:r>
              <a:rPr lang="de-DE" sz="1100" dirty="0" smtClean="0"/>
              <a:t>They contain all the information regarding the desktop, wallpaper, mouse keys, keyboard settings, etc</a:t>
            </a:r>
            <a:r>
              <a:rPr lang="de-DE" sz="1200" dirty="0" smtClean="0"/>
              <a:t>.</a:t>
            </a:r>
            <a:br>
              <a:rPr lang="de-DE" sz="1200" dirty="0" smtClean="0"/>
            </a:br>
            <a:r>
              <a:rPr lang="de-DE" sz="1200" dirty="0" smtClean="0"/>
              <a:t/>
            </a:r>
            <a:br>
              <a:rPr lang="de-DE" sz="1200" dirty="0" smtClean="0"/>
            </a:br>
            <a:r>
              <a:rPr lang="de-DE" sz="1200" dirty="0" smtClean="0"/>
              <a:t>Keys listed must be present on the OS before these can be imported.</a:t>
            </a:r>
            <a:br>
              <a:rPr lang="de-DE" sz="1200" dirty="0" smtClean="0"/>
            </a:br>
            <a:r>
              <a:rPr lang="de-DE" sz="1200" dirty="0" smtClean="0"/>
              <a:t/>
            </a:r>
            <a:br>
              <a:rPr lang="de-DE" sz="1200" dirty="0" smtClean="0"/>
            </a:br>
            <a:r>
              <a:rPr lang="de-DE" sz="1200" dirty="0" smtClean="0"/>
              <a:t>Desktop settings can be accessed and viewed through the Profile Analysis tool</a:t>
            </a:r>
            <a:br>
              <a:rPr lang="de-DE" sz="1200" dirty="0" smtClean="0"/>
            </a:br>
            <a:endParaRPr lang="de-DE" sz="1200" dirty="0" smtClean="0"/>
          </a:p>
          <a:p>
            <a:pPr>
              <a:lnSpc>
                <a:spcPct val="150000"/>
              </a:lnSpc>
              <a:buNone/>
            </a:pPr>
            <a:endParaRPr lang="de-DE" sz="1200" dirty="0" smtClean="0"/>
          </a:p>
        </p:txBody>
      </p:sp>
      <p:pic>
        <p:nvPicPr>
          <p:cNvPr id="3074" name="Picture 2"/>
          <p:cNvPicPr>
            <a:picLocks noChangeAspect="1" noChangeArrowheads="1"/>
          </p:cNvPicPr>
          <p:nvPr/>
        </p:nvPicPr>
        <p:blipFill>
          <a:blip r:embed="rId2" cstate="print"/>
          <a:srcRect t="5160"/>
          <a:stretch>
            <a:fillRect/>
          </a:stretch>
        </p:blipFill>
        <p:spPr bwMode="auto">
          <a:xfrm>
            <a:off x="4214690" y="1270660"/>
            <a:ext cx="3643436" cy="3661749"/>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6281738" y="3371850"/>
            <a:ext cx="2179649"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AppSense Personalization Server - Configuration</a:t>
            </a:r>
            <a:endParaRPr lang="de-DE" dirty="0"/>
          </a:p>
        </p:txBody>
      </p:sp>
      <p:sp>
        <p:nvSpPr>
          <p:cNvPr id="5" name="Inhaltsplatzhalter 4"/>
          <p:cNvSpPr>
            <a:spLocks noGrp="1"/>
          </p:cNvSpPr>
          <p:nvPr>
            <p:ph idx="1"/>
          </p:nvPr>
        </p:nvSpPr>
        <p:spPr/>
        <p:txBody>
          <a:bodyPr/>
          <a:lstStyle/>
          <a:p>
            <a:r>
              <a:rPr lang="de-DE" sz="2000" dirty="0" smtClean="0"/>
              <a:t>Personalization Group - Settings</a:t>
            </a:r>
          </a:p>
          <a:p>
            <a:pPr>
              <a:buNone/>
            </a:pPr>
            <a:r>
              <a:rPr lang="de-DE" sz="1200" dirty="0" smtClean="0"/>
              <a:t>	</a:t>
            </a:r>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endParaRPr lang="de-DE" sz="1200" dirty="0" smtClean="0"/>
          </a:p>
          <a:p>
            <a:pPr>
              <a:buNone/>
            </a:pPr>
            <a:r>
              <a:rPr lang="de-DE" sz="1200" dirty="0" smtClean="0"/>
              <a:t>	</a:t>
            </a:r>
            <a:endParaRPr lang="de-DE" dirty="0" smtClean="0"/>
          </a:p>
          <a:p>
            <a:endParaRPr lang="de-DE" dirty="0"/>
          </a:p>
        </p:txBody>
      </p:sp>
      <p:pic>
        <p:nvPicPr>
          <p:cNvPr id="3" name="Picture 6"/>
          <p:cNvPicPr>
            <a:picLocks noChangeAspect="1" noChangeArrowheads="1"/>
          </p:cNvPicPr>
          <p:nvPr/>
        </p:nvPicPr>
        <p:blipFill>
          <a:blip r:embed="rId2" cstate="print"/>
          <a:srcRect l="1640" t="39290"/>
          <a:stretch>
            <a:fillRect/>
          </a:stretch>
        </p:blipFill>
        <p:spPr bwMode="auto">
          <a:xfrm>
            <a:off x="807524" y="2125685"/>
            <a:ext cx="5724339" cy="2810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 Offline Mode</a:t>
            </a:r>
            <a:endParaRPr lang="en-GB" dirty="0"/>
          </a:p>
        </p:txBody>
      </p:sp>
      <p:sp>
        <p:nvSpPr>
          <p:cNvPr id="3" name="Content Placeholder 2"/>
          <p:cNvSpPr>
            <a:spLocks noGrp="1"/>
          </p:cNvSpPr>
          <p:nvPr>
            <p:ph idx="1"/>
          </p:nvPr>
        </p:nvSpPr>
        <p:spPr/>
        <p:txBody>
          <a:bodyPr/>
          <a:lstStyle/>
          <a:p>
            <a:r>
              <a:rPr lang="en-US" sz="1800" i="1" dirty="0" smtClean="0"/>
              <a:t>Allow Offline Mode</a:t>
            </a:r>
            <a:r>
              <a:rPr lang="en-US" sz="1800" dirty="0" smtClean="0"/>
              <a:t> is </a:t>
            </a:r>
            <a:r>
              <a:rPr lang="en-US" sz="1800" b="1" dirty="0" smtClean="0"/>
              <a:t>off</a:t>
            </a:r>
            <a:r>
              <a:rPr lang="en-US" sz="1800" dirty="0" smtClean="0"/>
              <a:t> by default</a:t>
            </a:r>
          </a:p>
          <a:p>
            <a:endParaRPr lang="en-US" sz="1800" dirty="0" smtClean="0"/>
          </a:p>
          <a:p>
            <a:r>
              <a:rPr lang="en-US" sz="1800" dirty="0" smtClean="0"/>
              <a:t>This enables mobile users to still have access to their personalization settings whilst off the corporate network</a:t>
            </a:r>
          </a:p>
          <a:p>
            <a:endParaRPr lang="en-GB" sz="1800" dirty="0" smtClean="0"/>
          </a:p>
          <a:p>
            <a:r>
              <a:rPr lang="en-US" sz="1800" dirty="0" smtClean="0"/>
              <a:t>By enabling this option, a local copy of the virtual personalization cache is retained on the managed endpoint device when the user logs off</a:t>
            </a:r>
          </a:p>
          <a:p>
            <a:endParaRPr lang="en-GB" sz="1800" dirty="0" smtClean="0"/>
          </a:p>
          <a:p>
            <a:r>
              <a:rPr lang="en-US" sz="1800" dirty="0" smtClean="0"/>
              <a:t>It is recommended this option </a:t>
            </a:r>
            <a:r>
              <a:rPr lang="en-US" sz="1800" i="1" dirty="0" smtClean="0"/>
              <a:t>only</a:t>
            </a:r>
            <a:r>
              <a:rPr lang="en-US" sz="1800" dirty="0" smtClean="0"/>
              <a:t> be switched on for managed endpoints that are mobile, i.e. laptops, notebooks etc..</a:t>
            </a:r>
            <a:endParaRPr lang="en-GB" sz="1800" dirty="0"/>
          </a:p>
        </p:txBody>
      </p:sp>
      <p:pic>
        <p:nvPicPr>
          <p:cNvPr id="4" name="Picture 2"/>
          <p:cNvPicPr>
            <a:picLocks noChangeAspect="1" noChangeArrowheads="1"/>
          </p:cNvPicPr>
          <p:nvPr/>
        </p:nvPicPr>
        <p:blipFill>
          <a:blip r:embed="rId2" cstate="print"/>
          <a:srcRect/>
          <a:stretch>
            <a:fillRect/>
          </a:stretch>
        </p:blipFill>
        <p:spPr bwMode="auto">
          <a:xfrm>
            <a:off x="4394579" y="4517409"/>
            <a:ext cx="4250142" cy="2149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Offline Resiliency</a:t>
            </a:r>
            <a:endParaRPr lang="en-GB" dirty="0"/>
          </a:p>
        </p:txBody>
      </p:sp>
      <p:sp>
        <p:nvSpPr>
          <p:cNvPr id="3" name="Content Placeholder 2"/>
          <p:cNvSpPr>
            <a:spLocks noGrp="1"/>
          </p:cNvSpPr>
          <p:nvPr>
            <p:ph idx="1"/>
          </p:nvPr>
        </p:nvSpPr>
        <p:spPr/>
        <p:txBody>
          <a:bodyPr/>
          <a:lstStyle/>
          <a:p>
            <a:r>
              <a:rPr lang="en-US" sz="2000" i="1" dirty="0" smtClean="0"/>
              <a:t>Offline Resiliency</a:t>
            </a:r>
            <a:r>
              <a:rPr lang="en-US" sz="2000" dirty="0" smtClean="0"/>
              <a:t> is </a:t>
            </a:r>
            <a:r>
              <a:rPr lang="en-US" sz="2000" b="1" dirty="0" smtClean="0"/>
              <a:t>on</a:t>
            </a:r>
            <a:r>
              <a:rPr lang="en-US" sz="2000" dirty="0" smtClean="0"/>
              <a:t> by default</a:t>
            </a:r>
          </a:p>
          <a:p>
            <a:endParaRPr lang="en-US" sz="2000" dirty="0" smtClean="0"/>
          </a:p>
          <a:p>
            <a:r>
              <a:rPr lang="en-US" sz="2000" dirty="0" smtClean="0"/>
              <a:t>It is recommended this setting remains enabled</a:t>
            </a:r>
          </a:p>
          <a:p>
            <a:endParaRPr lang="en-GB" sz="2000" dirty="0" smtClean="0"/>
          </a:p>
          <a:p>
            <a:r>
              <a:rPr lang="en-US" sz="2000" dirty="0" smtClean="0"/>
              <a:t>Ensures if communication between the managed endpoint and the database is lost, synchronization of personalization data is re-attempted until communication is re-established</a:t>
            </a:r>
            <a:endParaRPr lang="en-GB" sz="2000"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hardware.png"/>
          <p:cNvPicPr>
            <a:picLocks noChangeAspect="1"/>
          </p:cNvPicPr>
          <p:nvPr/>
        </p:nvPicPr>
        <p:blipFill>
          <a:blip r:embed="rId2" cstate="print"/>
          <a:stretch>
            <a:fillRect/>
          </a:stretch>
        </p:blipFill>
        <p:spPr>
          <a:xfrm>
            <a:off x="1147528" y="3972805"/>
            <a:ext cx="3533060" cy="2037470"/>
          </a:xfrm>
          <a:prstGeom prst="rect">
            <a:avLst/>
          </a:prstGeom>
        </p:spPr>
      </p:pic>
      <p:pic>
        <p:nvPicPr>
          <p:cNvPr id="37" name="Picture 36" descr="OS.png"/>
          <p:cNvPicPr>
            <a:picLocks noChangeAspect="1"/>
          </p:cNvPicPr>
          <p:nvPr/>
        </p:nvPicPr>
        <p:blipFill>
          <a:blip r:embed="rId3" cstate="print"/>
          <a:stretch>
            <a:fillRect/>
          </a:stretch>
        </p:blipFill>
        <p:spPr>
          <a:xfrm>
            <a:off x="1191906" y="2722158"/>
            <a:ext cx="3437247" cy="1581133"/>
          </a:xfrm>
          <a:prstGeom prst="rect">
            <a:avLst/>
          </a:prstGeom>
        </p:spPr>
      </p:pic>
      <p:grpSp>
        <p:nvGrpSpPr>
          <p:cNvPr id="2" name="Group 21"/>
          <p:cNvGrpSpPr/>
          <p:nvPr/>
        </p:nvGrpSpPr>
        <p:grpSpPr>
          <a:xfrm>
            <a:off x="1349458" y="3069265"/>
            <a:ext cx="2180552" cy="570262"/>
            <a:chOff x="1923616" y="3011451"/>
            <a:chExt cx="3104294" cy="811840"/>
          </a:xfrm>
        </p:grpSpPr>
        <p:pic>
          <p:nvPicPr>
            <p:cNvPr id="40" name="Picture 39" descr="DNA.png"/>
            <p:cNvPicPr>
              <a:picLocks noChangeAspect="1"/>
            </p:cNvPicPr>
            <p:nvPr/>
          </p:nvPicPr>
          <p:blipFill>
            <a:blip r:embed="rId4" cstate="print"/>
            <a:stretch>
              <a:fillRect/>
            </a:stretch>
          </p:blipFill>
          <p:spPr>
            <a:xfrm>
              <a:off x="1923616" y="3261316"/>
              <a:ext cx="200778" cy="561975"/>
            </a:xfrm>
            <a:prstGeom prst="rect">
              <a:avLst/>
            </a:prstGeom>
          </p:spPr>
        </p:pic>
        <p:pic>
          <p:nvPicPr>
            <p:cNvPr id="41" name="Picture 40" descr="DNA.png"/>
            <p:cNvPicPr>
              <a:picLocks noChangeAspect="1"/>
            </p:cNvPicPr>
            <p:nvPr/>
          </p:nvPicPr>
          <p:blipFill>
            <a:blip r:embed="rId5" cstate="print"/>
            <a:stretch>
              <a:fillRect/>
            </a:stretch>
          </p:blipFill>
          <p:spPr>
            <a:xfrm>
              <a:off x="2439295" y="3248025"/>
              <a:ext cx="170151" cy="476250"/>
            </a:xfrm>
            <a:prstGeom prst="rect">
              <a:avLst/>
            </a:prstGeom>
          </p:spPr>
        </p:pic>
        <p:pic>
          <p:nvPicPr>
            <p:cNvPr id="42" name="Picture 41" descr="DNA.png"/>
            <p:cNvPicPr>
              <a:picLocks noChangeAspect="1"/>
            </p:cNvPicPr>
            <p:nvPr/>
          </p:nvPicPr>
          <p:blipFill>
            <a:blip r:embed="rId5" cstate="print"/>
            <a:stretch>
              <a:fillRect/>
            </a:stretch>
          </p:blipFill>
          <p:spPr>
            <a:xfrm>
              <a:off x="3968834" y="3095181"/>
              <a:ext cx="170151" cy="476250"/>
            </a:xfrm>
            <a:prstGeom prst="rect">
              <a:avLst/>
            </a:prstGeom>
          </p:spPr>
        </p:pic>
        <p:pic>
          <p:nvPicPr>
            <p:cNvPr id="43" name="Picture 42" descr="DNA.png"/>
            <p:cNvPicPr>
              <a:picLocks noChangeAspect="1"/>
            </p:cNvPicPr>
            <p:nvPr/>
          </p:nvPicPr>
          <p:blipFill>
            <a:blip r:embed="rId5" cstate="print"/>
            <a:stretch>
              <a:fillRect/>
            </a:stretch>
          </p:blipFill>
          <p:spPr>
            <a:xfrm>
              <a:off x="4857759" y="3011451"/>
              <a:ext cx="170151" cy="476250"/>
            </a:xfrm>
            <a:prstGeom prst="rect">
              <a:avLst/>
            </a:prstGeom>
          </p:spPr>
        </p:pic>
      </p:grpSp>
      <p:grpSp>
        <p:nvGrpSpPr>
          <p:cNvPr id="3" name="Group 48"/>
          <p:cNvGrpSpPr/>
          <p:nvPr/>
        </p:nvGrpSpPr>
        <p:grpSpPr>
          <a:xfrm>
            <a:off x="1200151" y="2023870"/>
            <a:ext cx="3450137" cy="1168665"/>
            <a:chOff x="1200151" y="2023870"/>
            <a:chExt cx="3450137" cy="1168665"/>
          </a:xfrm>
        </p:grpSpPr>
        <p:pic>
          <p:nvPicPr>
            <p:cNvPr id="38" name="Picture 37" descr="apps.png"/>
            <p:cNvPicPr>
              <a:picLocks noChangeAspect="1"/>
            </p:cNvPicPr>
            <p:nvPr/>
          </p:nvPicPr>
          <p:blipFill>
            <a:blip r:embed="rId6" cstate="print"/>
            <a:stretch>
              <a:fillRect/>
            </a:stretch>
          </p:blipFill>
          <p:spPr>
            <a:xfrm>
              <a:off x="1200151" y="2023870"/>
              <a:ext cx="3450137" cy="1168665"/>
            </a:xfrm>
            <a:prstGeom prst="rect">
              <a:avLst/>
            </a:prstGeom>
          </p:spPr>
        </p:pic>
        <p:grpSp>
          <p:nvGrpSpPr>
            <p:cNvPr id="4" name="Group 22"/>
            <p:cNvGrpSpPr/>
            <p:nvPr/>
          </p:nvGrpSpPr>
          <p:grpSpPr>
            <a:xfrm>
              <a:off x="1614165" y="2068475"/>
              <a:ext cx="2008746" cy="873870"/>
              <a:chOff x="2156425" y="1647825"/>
              <a:chExt cx="2859706" cy="1244064"/>
            </a:xfrm>
          </p:grpSpPr>
          <p:pic>
            <p:nvPicPr>
              <p:cNvPr id="45" name="Picture 44" descr="DNA.png"/>
              <p:cNvPicPr>
                <a:picLocks noChangeAspect="1"/>
              </p:cNvPicPr>
              <p:nvPr/>
            </p:nvPicPr>
            <p:blipFill>
              <a:blip r:embed="rId7" cstate="print"/>
              <a:stretch>
                <a:fillRect/>
              </a:stretch>
            </p:blipFill>
            <p:spPr>
              <a:xfrm>
                <a:off x="4087120" y="1647825"/>
                <a:ext cx="231405" cy="647700"/>
              </a:xfrm>
              <a:prstGeom prst="rect">
                <a:avLst/>
              </a:prstGeom>
            </p:spPr>
          </p:pic>
          <p:pic>
            <p:nvPicPr>
              <p:cNvPr id="46" name="Picture 45" descr="DNA.png"/>
              <p:cNvPicPr>
                <a:picLocks noChangeAspect="1"/>
              </p:cNvPicPr>
              <p:nvPr/>
            </p:nvPicPr>
            <p:blipFill>
              <a:blip r:embed="rId8" cstate="print"/>
              <a:stretch>
                <a:fillRect/>
              </a:stretch>
            </p:blipFill>
            <p:spPr>
              <a:xfrm>
                <a:off x="2156425" y="2254546"/>
                <a:ext cx="227705" cy="637343"/>
              </a:xfrm>
              <a:prstGeom prst="rect">
                <a:avLst/>
              </a:prstGeom>
            </p:spPr>
          </p:pic>
          <p:pic>
            <p:nvPicPr>
              <p:cNvPr id="47" name="Picture 46" descr="DNA.png"/>
              <p:cNvPicPr>
                <a:picLocks noChangeAspect="1"/>
              </p:cNvPicPr>
              <p:nvPr/>
            </p:nvPicPr>
            <p:blipFill>
              <a:blip r:embed="rId9" cstate="print"/>
              <a:stretch>
                <a:fillRect/>
              </a:stretch>
            </p:blipFill>
            <p:spPr>
              <a:xfrm>
                <a:off x="4807476" y="1958384"/>
                <a:ext cx="208655" cy="584023"/>
              </a:xfrm>
              <a:prstGeom prst="rect">
                <a:avLst/>
              </a:prstGeom>
            </p:spPr>
          </p:pic>
        </p:grpSp>
      </p:grpSp>
      <p:sp>
        <p:nvSpPr>
          <p:cNvPr id="50" name="Title 1"/>
          <p:cNvSpPr txBox="1">
            <a:spLocks/>
          </p:cNvSpPr>
          <p:nvPr/>
        </p:nvSpPr>
        <p:spPr>
          <a:xfrm>
            <a:off x="424295" y="370900"/>
            <a:ext cx="8229600" cy="561975"/>
          </a:xfrm>
          <a:prstGeom prst="rect">
            <a:avLst/>
          </a:prstGeom>
        </p:spPr>
        <p:txBody>
          <a:bodyPr/>
          <a:lstStyle/>
          <a:p>
            <a:pPr lvl="0" eaLnBrk="0" hangingPunct="0">
              <a:defRPr/>
            </a:pPr>
            <a:r>
              <a:rPr lang="en-US" sz="2800" dirty="0" smtClean="0">
                <a:solidFill>
                  <a:srgbClr val="0072CF"/>
                </a:solidFill>
                <a:latin typeface="Trebuchet MS" pitchFamily="34" charset="0"/>
              </a:rPr>
              <a:t>Virtualization in Client Computing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4.07407E-6 L -1.66667E-6 -0.08055 " pathEditMode="relative" rAng="0" ptsTypes="AA">
                                      <p:cBhvr>
                                        <p:cTn id="6" dur="2000" fill="hold"/>
                                        <p:tgtEl>
                                          <p:spTgt spid="3"/>
                                        </p:tgtEl>
                                        <p:attrNameLst>
                                          <p:attrName>ppt_x</p:attrName>
                                          <p:attrName>ppt_y</p:attrName>
                                        </p:attrNameLst>
                                      </p:cBhvr>
                                      <p:rCtr x="0" y="-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Discover All Processes</a:t>
            </a:r>
            <a:endParaRPr lang="en-GB" dirty="0"/>
          </a:p>
        </p:txBody>
      </p:sp>
      <p:sp>
        <p:nvSpPr>
          <p:cNvPr id="3" name="Content Placeholder 2"/>
          <p:cNvSpPr>
            <a:spLocks noGrp="1"/>
          </p:cNvSpPr>
          <p:nvPr>
            <p:ph idx="1"/>
          </p:nvPr>
        </p:nvSpPr>
        <p:spPr/>
        <p:txBody>
          <a:bodyPr/>
          <a:lstStyle/>
          <a:p>
            <a:r>
              <a:rPr lang="en-US" sz="2000" i="1" dirty="0" smtClean="0"/>
              <a:t>Discover All Processes</a:t>
            </a:r>
            <a:r>
              <a:rPr lang="en-US" sz="2000" dirty="0" smtClean="0"/>
              <a:t> is </a:t>
            </a:r>
            <a:r>
              <a:rPr lang="en-US" sz="2000" b="1" dirty="0" smtClean="0"/>
              <a:t>off</a:t>
            </a:r>
            <a:r>
              <a:rPr lang="en-US" sz="2000" dirty="0" smtClean="0"/>
              <a:t> by default</a:t>
            </a:r>
          </a:p>
          <a:p>
            <a:endParaRPr lang="en-US" sz="2000" dirty="0" smtClean="0"/>
          </a:p>
          <a:p>
            <a:r>
              <a:rPr lang="en-US" sz="2000" dirty="0" smtClean="0"/>
              <a:t>A ‘passive monitoring’ mode which allows managed endpoints to be monitored for launched applications</a:t>
            </a:r>
          </a:p>
          <a:p>
            <a:endParaRPr lang="en-US" sz="2000" dirty="0" smtClean="0"/>
          </a:p>
          <a:p>
            <a:r>
              <a:rPr lang="en-US" sz="2000" dirty="0" smtClean="0"/>
              <a:t>Each application a user launches is ‘discovered’ and recorded so that, at a later date, it can either be added to a whitelist, blacklist or deleted</a:t>
            </a:r>
          </a:p>
          <a:p>
            <a:endParaRPr lang="en-US" sz="2000" dirty="0" smtClean="0"/>
          </a:p>
          <a:p>
            <a:r>
              <a:rPr lang="en-US" sz="2000" dirty="0" smtClean="0"/>
              <a:t>It is recommended that ‘Discover All Processes’ is switched on so that applications being used by users can be identified</a:t>
            </a:r>
            <a:endParaRPr lang="en-GB" sz="2000"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Discover All Processes</a:t>
            </a:r>
            <a:endParaRPr lang="en-GB" dirty="0"/>
          </a:p>
        </p:txBody>
      </p:sp>
      <p:sp>
        <p:nvSpPr>
          <p:cNvPr id="3" name="Content Placeholder 2"/>
          <p:cNvSpPr>
            <a:spLocks noGrp="1"/>
          </p:cNvSpPr>
          <p:nvPr>
            <p:ph idx="1"/>
          </p:nvPr>
        </p:nvSpPr>
        <p:spPr/>
        <p:txBody>
          <a:bodyPr/>
          <a:lstStyle/>
          <a:p>
            <a:r>
              <a:rPr lang="en-US" sz="2000" dirty="0" smtClean="0"/>
              <a:t>Personalization Analysis reports can be run that show applications discovered by the ‘Discover All Processes’ option:</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It is recommended that discovered applications are then converted to </a:t>
            </a:r>
            <a:r>
              <a:rPr lang="en-US" sz="2000" dirty="0" err="1" smtClean="0"/>
              <a:t>Whitelisted</a:t>
            </a:r>
            <a:r>
              <a:rPr lang="en-US" sz="2000" dirty="0" smtClean="0"/>
              <a:t> applications where required.</a:t>
            </a:r>
            <a:endParaRPr lang="en-GB" sz="2000" dirty="0" smtClean="0"/>
          </a:p>
          <a:p>
            <a:endParaRPr lang="en-GB" sz="2000" dirty="0" smtClean="0"/>
          </a:p>
          <a:p>
            <a:endParaRPr lang="en-GB" sz="2000" dirty="0"/>
          </a:p>
        </p:txBody>
      </p:sp>
      <p:pic>
        <p:nvPicPr>
          <p:cNvPr id="4" name="Picture 3"/>
          <p:cNvPicPr/>
          <p:nvPr/>
        </p:nvPicPr>
        <p:blipFill>
          <a:blip r:embed="rId2" cstate="print"/>
          <a:srcRect/>
          <a:stretch>
            <a:fillRect/>
          </a:stretch>
        </p:blipFill>
        <p:spPr bwMode="auto">
          <a:xfrm>
            <a:off x="1562807" y="2170053"/>
            <a:ext cx="5906771" cy="3209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All Processes</a:t>
            </a:r>
            <a:endParaRPr lang="en-GB" dirty="0"/>
          </a:p>
        </p:txBody>
      </p:sp>
      <p:sp>
        <p:nvSpPr>
          <p:cNvPr id="3" name="Content Placeholder 2"/>
          <p:cNvSpPr>
            <a:spLocks noGrp="1"/>
          </p:cNvSpPr>
          <p:nvPr>
            <p:ph idx="1"/>
          </p:nvPr>
        </p:nvSpPr>
        <p:spPr/>
        <p:txBody>
          <a:bodyPr/>
          <a:lstStyle/>
          <a:p>
            <a:r>
              <a:rPr lang="en-US" sz="2000" i="1" dirty="0" smtClean="0"/>
              <a:t>Manage All Processes</a:t>
            </a:r>
            <a:r>
              <a:rPr lang="en-US" sz="2000" dirty="0" smtClean="0"/>
              <a:t> is </a:t>
            </a:r>
            <a:r>
              <a:rPr lang="en-US" sz="2000" b="1" dirty="0" smtClean="0"/>
              <a:t>off</a:t>
            </a:r>
            <a:r>
              <a:rPr lang="en-US" sz="2000" dirty="0" smtClean="0"/>
              <a:t> by default</a:t>
            </a:r>
          </a:p>
          <a:p>
            <a:endParaRPr lang="en-GB" sz="2000" dirty="0" smtClean="0"/>
          </a:p>
          <a:p>
            <a:r>
              <a:rPr lang="en-US" sz="2000" dirty="0" smtClean="0"/>
              <a:t>The </a:t>
            </a:r>
            <a:r>
              <a:rPr lang="en-US" sz="2000" i="1" dirty="0" smtClean="0"/>
              <a:t>‘Manage All Processes’</a:t>
            </a:r>
            <a:r>
              <a:rPr lang="en-US" sz="2000" dirty="0" smtClean="0"/>
              <a:t> option is now a sub option of the ‘</a:t>
            </a:r>
            <a:r>
              <a:rPr lang="en-US" sz="2000" i="1" dirty="0" smtClean="0"/>
              <a:t>Discover All Processes’</a:t>
            </a:r>
            <a:r>
              <a:rPr lang="en-US" sz="2000" dirty="0" smtClean="0"/>
              <a:t> option and can </a:t>
            </a:r>
            <a:r>
              <a:rPr lang="en-US" sz="2000" i="1" dirty="0" smtClean="0"/>
              <a:t>only</a:t>
            </a:r>
            <a:r>
              <a:rPr lang="en-US" sz="2000" dirty="0" smtClean="0"/>
              <a:t> be enabled if ‘</a:t>
            </a:r>
            <a:r>
              <a:rPr lang="en-US" sz="2000" i="1" dirty="0" smtClean="0"/>
              <a:t>Discover All Processes’</a:t>
            </a:r>
            <a:r>
              <a:rPr lang="en-US" sz="2000" dirty="0" smtClean="0"/>
              <a:t> is also enabled</a:t>
            </a:r>
          </a:p>
          <a:p>
            <a:endParaRPr lang="en-GB" sz="2000" dirty="0" smtClean="0"/>
          </a:p>
          <a:p>
            <a:r>
              <a:rPr lang="en-US" sz="2000" dirty="0" smtClean="0"/>
              <a:t>It is </a:t>
            </a:r>
            <a:r>
              <a:rPr lang="en-US" sz="2000" b="1" dirty="0" smtClean="0"/>
              <a:t>not</a:t>
            </a:r>
            <a:r>
              <a:rPr lang="en-US" sz="2000" dirty="0" smtClean="0"/>
              <a:t> recommended that this option be used in a live environment for long periods of time</a:t>
            </a:r>
          </a:p>
          <a:p>
            <a:endParaRPr lang="en-US" sz="2000" dirty="0" smtClean="0"/>
          </a:p>
          <a:p>
            <a:r>
              <a:rPr lang="en-US" sz="2000" dirty="0" smtClean="0"/>
              <a:t>It </a:t>
            </a:r>
            <a:r>
              <a:rPr lang="en-US" sz="2000" b="1" dirty="0" smtClean="0"/>
              <a:t>is</a:t>
            </a:r>
            <a:r>
              <a:rPr lang="en-US" sz="2000" dirty="0" smtClean="0"/>
              <a:t> recommended that this option be used in a pilot environment to identify applications and also prove that they can be personalized without issue</a:t>
            </a:r>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Whitelist and Blacklist</a:t>
            </a:r>
            <a:endParaRPr lang="en-GB" dirty="0"/>
          </a:p>
        </p:txBody>
      </p:sp>
      <p:sp>
        <p:nvSpPr>
          <p:cNvPr id="3" name="Content Placeholder 2"/>
          <p:cNvSpPr>
            <a:spLocks noGrp="1"/>
          </p:cNvSpPr>
          <p:nvPr>
            <p:ph idx="1"/>
          </p:nvPr>
        </p:nvSpPr>
        <p:spPr/>
        <p:txBody>
          <a:bodyPr/>
          <a:lstStyle/>
          <a:p>
            <a:r>
              <a:rPr lang="en-US" sz="2000" dirty="0" smtClean="0"/>
              <a:t>It is recommended that a Whitelist be utilized along with ‘Discover All Processes’</a:t>
            </a:r>
          </a:p>
          <a:p>
            <a:endParaRPr lang="en-US" sz="2000" dirty="0" smtClean="0"/>
          </a:p>
          <a:p>
            <a:r>
              <a:rPr lang="en-US" sz="2000" dirty="0" smtClean="0"/>
              <a:t>This allows only a specific set of user applications to be personalized</a:t>
            </a:r>
          </a:p>
          <a:p>
            <a:endParaRPr lang="en-US" sz="2000" dirty="0" smtClean="0"/>
          </a:p>
          <a:p>
            <a:pPr lvl="1"/>
            <a:r>
              <a:rPr lang="en-US" sz="1600" dirty="0" smtClean="0"/>
              <a:t>Add user configurable applications to the whitelist such as MS Office Applications, Web Browsers, instant messaging applications etc..</a:t>
            </a:r>
          </a:p>
          <a:p>
            <a:endParaRPr lang="en-US" sz="2000" dirty="0" smtClean="0"/>
          </a:p>
          <a:p>
            <a:r>
              <a:rPr lang="en-US" sz="2000" dirty="0" smtClean="0"/>
              <a:t>Any applications added to a Blacklist will </a:t>
            </a:r>
            <a:r>
              <a:rPr lang="en-US" sz="2000" b="1" dirty="0" smtClean="0"/>
              <a:t>not</a:t>
            </a:r>
            <a:r>
              <a:rPr lang="en-US" sz="2000" dirty="0" smtClean="0"/>
              <a:t> be managed</a:t>
            </a:r>
          </a:p>
          <a:p>
            <a:endParaRPr lang="en-US" sz="2000" dirty="0" smtClean="0"/>
          </a:p>
          <a:p>
            <a:pPr lvl="1"/>
            <a:r>
              <a:rPr lang="en-US" sz="1600" dirty="0" smtClean="0"/>
              <a:t>Exclude ‘utility’ applications such as compression software, anti-virus and system tools from being personalized.</a:t>
            </a:r>
            <a:endParaRPr lang="en-GB"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Personalization Server – Creating Applications </a:t>
            </a:r>
            <a:endParaRPr lang="de-DE" dirty="0"/>
          </a:p>
        </p:txBody>
      </p:sp>
      <p:pic>
        <p:nvPicPr>
          <p:cNvPr id="2053" name="Picture 5"/>
          <p:cNvPicPr>
            <a:picLocks noChangeAspect="1" noChangeArrowheads="1"/>
          </p:cNvPicPr>
          <p:nvPr/>
        </p:nvPicPr>
        <p:blipFill>
          <a:blip r:embed="rId2" cstate="print"/>
          <a:srcRect/>
          <a:stretch>
            <a:fillRect/>
          </a:stretch>
        </p:blipFill>
        <p:spPr bwMode="auto">
          <a:xfrm>
            <a:off x="2519363" y="1138238"/>
            <a:ext cx="4124325" cy="3362325"/>
          </a:xfrm>
          <a:prstGeom prst="rect">
            <a:avLst/>
          </a:prstGeom>
          <a:noFill/>
          <a:ln w="9525">
            <a:noFill/>
            <a:miter lim="800000"/>
            <a:headEnd/>
            <a:tailEnd/>
          </a:ln>
        </p:spPr>
      </p:pic>
      <p:cxnSp>
        <p:nvCxnSpPr>
          <p:cNvPr id="12" name="Straight Arrow Connector 11"/>
          <p:cNvCxnSpPr/>
          <p:nvPr/>
        </p:nvCxnSpPr>
        <p:spPr>
          <a:xfrm flipV="1">
            <a:off x="2066925" y="2905125"/>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172202" y="3076573"/>
            <a:ext cx="790574" cy="523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6725" y="2057400"/>
            <a:ext cx="1590675" cy="2862322"/>
          </a:xfrm>
          <a:prstGeom prst="rect">
            <a:avLst/>
          </a:prstGeom>
          <a:noFill/>
        </p:spPr>
        <p:txBody>
          <a:bodyPr wrap="square" rtlCol="0">
            <a:spAutoFit/>
          </a:bodyPr>
          <a:lstStyle/>
          <a:p>
            <a:r>
              <a:rPr lang="en-GB" dirty="0" smtClean="0"/>
              <a:t>Using .* means that all OS types can be used</a:t>
            </a:r>
          </a:p>
          <a:p>
            <a:r>
              <a:rPr lang="en-GB" dirty="0" smtClean="0"/>
              <a:t>EM will capture all instances of this app across multi platform</a:t>
            </a:r>
            <a:endParaRPr lang="en-GB" dirty="0"/>
          </a:p>
        </p:txBody>
      </p:sp>
      <p:sp>
        <p:nvSpPr>
          <p:cNvPr id="16" name="TextBox 15"/>
          <p:cNvSpPr txBox="1"/>
          <p:nvPr/>
        </p:nvSpPr>
        <p:spPr>
          <a:xfrm>
            <a:off x="6934200" y="2667000"/>
            <a:ext cx="1676400" cy="2308324"/>
          </a:xfrm>
          <a:prstGeom prst="rect">
            <a:avLst/>
          </a:prstGeom>
          <a:noFill/>
        </p:spPr>
        <p:txBody>
          <a:bodyPr wrap="square" rtlCol="0">
            <a:spAutoFit/>
          </a:bodyPr>
          <a:lstStyle/>
          <a:p>
            <a:r>
              <a:rPr lang="en-GB" dirty="0" smtClean="0"/>
              <a:t>Using a .* will allow all versions of the application to be captured in the same profile.</a:t>
            </a:r>
            <a:br>
              <a:rPr lang="en-GB" dirty="0" smtClean="0"/>
            </a:br>
            <a:endParaRPr lang="en-GB" dirty="0"/>
          </a:p>
        </p:txBody>
      </p:sp>
      <p:sp>
        <p:nvSpPr>
          <p:cNvPr id="19" name="TextBox 18"/>
          <p:cNvSpPr txBox="1"/>
          <p:nvPr/>
        </p:nvSpPr>
        <p:spPr>
          <a:xfrm>
            <a:off x="1600200" y="5124450"/>
            <a:ext cx="6772275" cy="646331"/>
          </a:xfrm>
          <a:prstGeom prst="rect">
            <a:avLst/>
          </a:prstGeom>
          <a:noFill/>
        </p:spPr>
        <p:txBody>
          <a:bodyPr wrap="square" rtlCol="0">
            <a:spAutoFit/>
          </a:bodyPr>
          <a:lstStyle/>
          <a:p>
            <a:r>
              <a:rPr lang="en-GB" dirty="0" smtClean="0"/>
              <a:t>If you want to manage different versions of an application separately, then use the boxes to edit the .*</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Groups</a:t>
            </a:r>
            <a:endParaRPr lang="en-GB" dirty="0"/>
          </a:p>
        </p:txBody>
      </p:sp>
      <p:sp>
        <p:nvSpPr>
          <p:cNvPr id="3" name="Content Placeholder 2"/>
          <p:cNvSpPr>
            <a:spLocks noGrp="1"/>
          </p:cNvSpPr>
          <p:nvPr>
            <p:ph idx="1"/>
          </p:nvPr>
        </p:nvSpPr>
        <p:spPr/>
        <p:txBody>
          <a:bodyPr/>
          <a:lstStyle/>
          <a:p>
            <a:r>
              <a:rPr lang="en-GB" dirty="0" smtClean="0"/>
              <a:t>Application Groups are recommended when one application relies on another applications settings</a:t>
            </a:r>
          </a:p>
          <a:p>
            <a:endParaRPr lang="en-GB" dirty="0" smtClean="0"/>
          </a:p>
          <a:p>
            <a:r>
              <a:rPr lang="en-GB" dirty="0" smtClean="0"/>
              <a:t>Examples of this are:</a:t>
            </a:r>
          </a:p>
          <a:p>
            <a:pPr lvl="1"/>
            <a:endParaRPr lang="en-GB" dirty="0" smtClean="0"/>
          </a:p>
          <a:p>
            <a:pPr lvl="1"/>
            <a:r>
              <a:rPr lang="en-GB" dirty="0" smtClean="0"/>
              <a:t>Internet Explorer and IEUser.exe</a:t>
            </a:r>
          </a:p>
          <a:p>
            <a:pPr lvl="1"/>
            <a:r>
              <a:rPr lang="en-GB" dirty="0" smtClean="0"/>
              <a:t>MSN Messenger and SimpLite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Desktop Settings</a:t>
            </a:r>
            <a:endParaRPr lang="en-GB" dirty="0"/>
          </a:p>
        </p:txBody>
      </p:sp>
      <p:sp>
        <p:nvSpPr>
          <p:cNvPr id="3" name="Content Placeholder 2"/>
          <p:cNvSpPr>
            <a:spLocks noGrp="1"/>
          </p:cNvSpPr>
          <p:nvPr>
            <p:ph idx="1"/>
          </p:nvPr>
        </p:nvSpPr>
        <p:spPr/>
        <p:txBody>
          <a:bodyPr/>
          <a:lstStyle/>
          <a:p>
            <a:r>
              <a:rPr lang="en-US" sz="2000" i="1" dirty="0" smtClean="0"/>
              <a:t>Manage Desktop Settings</a:t>
            </a:r>
            <a:r>
              <a:rPr lang="en-US" sz="2000" dirty="0" smtClean="0"/>
              <a:t> is </a:t>
            </a:r>
            <a:r>
              <a:rPr lang="en-US" sz="2000" b="1" dirty="0" smtClean="0"/>
              <a:t>on</a:t>
            </a:r>
            <a:r>
              <a:rPr lang="en-US" sz="2000" dirty="0" smtClean="0"/>
              <a:t> by default</a:t>
            </a:r>
          </a:p>
          <a:p>
            <a:endParaRPr lang="en-GB" sz="2000" dirty="0" smtClean="0"/>
          </a:p>
          <a:p>
            <a:r>
              <a:rPr lang="en-US" sz="2000" dirty="0" smtClean="0"/>
              <a:t>Globally configured from </a:t>
            </a:r>
            <a:r>
              <a:rPr lang="en-US" sz="2000" i="1" dirty="0" smtClean="0"/>
              <a:t>Desktop Settings</a:t>
            </a:r>
            <a:r>
              <a:rPr lang="en-US" sz="2000" dirty="0" smtClean="0"/>
              <a:t> on the Tools Ribbon</a:t>
            </a:r>
          </a:p>
          <a:p>
            <a:endParaRPr lang="en-US" sz="2000" dirty="0" smtClean="0"/>
          </a:p>
          <a:p>
            <a:r>
              <a:rPr lang="en-US" sz="2000" dirty="0" smtClean="0"/>
              <a:t>Now enabled on a per Personalization Group basis</a:t>
            </a:r>
            <a:endParaRPr lang="en-GB" sz="2000" dirty="0" smtClean="0"/>
          </a:p>
          <a:p>
            <a:endParaRPr lang="en-US" sz="2000" i="1" dirty="0" smtClean="0"/>
          </a:p>
          <a:p>
            <a:r>
              <a:rPr lang="en-US" sz="2000" dirty="0" smtClean="0"/>
              <a:t>Recommended</a:t>
            </a:r>
            <a:r>
              <a:rPr lang="en-US" sz="2000" i="1" dirty="0" smtClean="0"/>
              <a:t> Manage Desktop Settings </a:t>
            </a:r>
            <a:r>
              <a:rPr lang="en-US" sz="2000" dirty="0" smtClean="0"/>
              <a:t>only be enabled for Personalization Groups for which the desktop settings need to roam</a:t>
            </a:r>
            <a:endParaRPr lang="en-GB" sz="2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Certificates</a:t>
            </a:r>
            <a:endParaRPr lang="en-GB" dirty="0"/>
          </a:p>
        </p:txBody>
      </p:sp>
      <p:sp>
        <p:nvSpPr>
          <p:cNvPr id="3" name="Content Placeholder 2"/>
          <p:cNvSpPr>
            <a:spLocks noGrp="1"/>
          </p:cNvSpPr>
          <p:nvPr>
            <p:ph idx="1"/>
          </p:nvPr>
        </p:nvSpPr>
        <p:spPr/>
        <p:txBody>
          <a:bodyPr/>
          <a:lstStyle/>
          <a:p>
            <a:r>
              <a:rPr lang="en-US" sz="2000" i="1" dirty="0" smtClean="0"/>
              <a:t>Manage Certificates</a:t>
            </a:r>
            <a:r>
              <a:rPr lang="en-US" sz="2000" dirty="0" smtClean="0"/>
              <a:t> is </a:t>
            </a:r>
            <a:r>
              <a:rPr lang="en-US" sz="2000" b="1" dirty="0" smtClean="0"/>
              <a:t>on</a:t>
            </a:r>
            <a:r>
              <a:rPr lang="en-US" sz="2000" dirty="0" smtClean="0"/>
              <a:t> by default</a:t>
            </a:r>
          </a:p>
          <a:p>
            <a:endParaRPr lang="en-GB" sz="2000" dirty="0" smtClean="0"/>
          </a:p>
          <a:p>
            <a:r>
              <a:rPr lang="en-US" sz="2000" dirty="0" smtClean="0"/>
              <a:t>Enabling this option instigates ‘</a:t>
            </a:r>
            <a:r>
              <a:rPr lang="en-US" sz="2000" i="1" dirty="0" smtClean="0"/>
              <a:t>profile state emulation’</a:t>
            </a:r>
            <a:r>
              <a:rPr lang="en-US" sz="2000" dirty="0" smtClean="0"/>
              <a:t> whereby the operating system is fooled into thinking the user is logged in with a roaming profile</a:t>
            </a:r>
          </a:p>
          <a:p>
            <a:endParaRPr lang="en-US" sz="2000" dirty="0" smtClean="0"/>
          </a:p>
          <a:p>
            <a:r>
              <a:rPr lang="en-US" sz="2000" dirty="0" smtClean="0"/>
              <a:t>It is recommended that this option be disabled on Personalization Groups where the members of that group are not utilizing a mandatory profile</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Migrate Existing Profiles</a:t>
            </a:r>
            <a:endParaRPr lang="en-GB" dirty="0"/>
          </a:p>
        </p:txBody>
      </p:sp>
      <p:sp>
        <p:nvSpPr>
          <p:cNvPr id="3" name="Content Placeholder 2"/>
          <p:cNvSpPr>
            <a:spLocks noGrp="1"/>
          </p:cNvSpPr>
          <p:nvPr>
            <p:ph idx="1"/>
          </p:nvPr>
        </p:nvSpPr>
        <p:spPr/>
        <p:txBody>
          <a:bodyPr/>
          <a:lstStyle/>
          <a:p>
            <a:r>
              <a:rPr lang="en-US" sz="2000" i="1" dirty="0" smtClean="0">
                <a:solidFill>
                  <a:srgbClr val="002060"/>
                </a:solidFill>
              </a:rPr>
              <a:t>Migrate Existing Profiles</a:t>
            </a:r>
            <a:r>
              <a:rPr lang="en-US" sz="2000" dirty="0" smtClean="0">
                <a:solidFill>
                  <a:srgbClr val="002060"/>
                </a:solidFill>
              </a:rPr>
              <a:t> is </a:t>
            </a:r>
            <a:r>
              <a:rPr lang="en-US" sz="2000" b="1" dirty="0" smtClean="0">
                <a:solidFill>
                  <a:srgbClr val="002060"/>
                </a:solidFill>
              </a:rPr>
              <a:t>off</a:t>
            </a:r>
            <a:r>
              <a:rPr lang="en-US" sz="2000" dirty="0" smtClean="0">
                <a:solidFill>
                  <a:srgbClr val="002060"/>
                </a:solidFill>
              </a:rPr>
              <a:t> by default</a:t>
            </a:r>
            <a:endParaRPr lang="en-GB" sz="2000" dirty="0" smtClean="0">
              <a:solidFill>
                <a:srgbClr val="002060"/>
              </a:solidFill>
            </a:endParaRPr>
          </a:p>
          <a:p>
            <a:endParaRPr lang="en-US" sz="2000" dirty="0" smtClean="0">
              <a:solidFill>
                <a:srgbClr val="002060"/>
              </a:solidFill>
            </a:endParaRPr>
          </a:p>
          <a:p>
            <a:r>
              <a:rPr lang="en-US" sz="2000" i="1" dirty="0" smtClean="0">
                <a:solidFill>
                  <a:srgbClr val="002060"/>
                </a:solidFill>
              </a:rPr>
              <a:t>Migrate Existing Profiles </a:t>
            </a:r>
            <a:r>
              <a:rPr lang="en-US" sz="2000" dirty="0" smtClean="0">
                <a:solidFill>
                  <a:srgbClr val="002060"/>
                </a:solidFill>
              </a:rPr>
              <a:t>utilizes a ‘Virtualize-on-Read’ technique </a:t>
            </a:r>
            <a:endParaRPr lang="en-GB" sz="2000" dirty="0" smtClean="0">
              <a:solidFill>
                <a:srgbClr val="002060"/>
              </a:solidFill>
            </a:endParaRPr>
          </a:p>
          <a:p>
            <a:endParaRPr lang="en-US" sz="2000" dirty="0" smtClean="0">
              <a:solidFill>
                <a:srgbClr val="002060"/>
              </a:solidFill>
            </a:endParaRPr>
          </a:p>
          <a:p>
            <a:r>
              <a:rPr lang="en-US" sz="2000" dirty="0" smtClean="0">
                <a:solidFill>
                  <a:srgbClr val="002060"/>
                </a:solidFill>
              </a:rPr>
              <a:t>Recommended when:</a:t>
            </a:r>
          </a:p>
          <a:p>
            <a:endParaRPr lang="en-US" sz="2000" dirty="0" smtClean="0">
              <a:solidFill>
                <a:srgbClr val="002060"/>
              </a:solidFill>
            </a:endParaRPr>
          </a:p>
          <a:p>
            <a:pPr lvl="1"/>
            <a:r>
              <a:rPr lang="en-US" sz="1600" dirty="0" smtClean="0">
                <a:solidFill>
                  <a:srgbClr val="002060"/>
                </a:solidFill>
              </a:rPr>
              <a:t>migrating users from local or roaming profiles</a:t>
            </a:r>
          </a:p>
          <a:p>
            <a:pPr lvl="1"/>
            <a:r>
              <a:rPr lang="en-US" sz="1600" dirty="0" smtClean="0">
                <a:solidFill>
                  <a:srgbClr val="002060"/>
                </a:solidFill>
              </a:rPr>
              <a:t>migrating from one OS to another</a:t>
            </a:r>
          </a:p>
          <a:p>
            <a:endParaRPr lang="en-US" sz="2000" dirty="0" smtClean="0">
              <a:solidFill>
                <a:srgbClr val="002060"/>
              </a:solidFill>
            </a:endParaRPr>
          </a:p>
          <a:p>
            <a:r>
              <a:rPr lang="en-US" sz="2000" dirty="0" smtClean="0">
                <a:solidFill>
                  <a:srgbClr val="002060"/>
                </a:solidFill>
              </a:rPr>
              <a:t>This option should be disabled once all users have launched each application to be personalized</a:t>
            </a:r>
          </a:p>
          <a:p>
            <a:endParaRPr lang="en-US" sz="2000" dirty="0" smtClean="0">
              <a:solidFill>
                <a:srgbClr val="002060"/>
              </a:solidFill>
            </a:endParaRPr>
          </a:p>
          <a:p>
            <a:pPr lvl="1"/>
            <a:r>
              <a:rPr lang="en-US" sz="1600" dirty="0" smtClean="0">
                <a:solidFill>
                  <a:srgbClr val="002060"/>
                </a:solidFill>
              </a:rPr>
              <a:t>This can be ascertained from the Whitelist Application Report</a:t>
            </a:r>
            <a:endParaRPr lang="en-GB" sz="1600" dirty="0">
              <a:solidFill>
                <a:srgbClr val="00206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Sites</a:t>
            </a:r>
            <a:endParaRPr lang="en-GB" dirty="0"/>
          </a:p>
        </p:txBody>
      </p:sp>
      <p:sp>
        <p:nvSpPr>
          <p:cNvPr id="3" name="Content Placeholder 2"/>
          <p:cNvSpPr>
            <a:spLocks noGrp="1"/>
          </p:cNvSpPr>
          <p:nvPr>
            <p:ph idx="1"/>
          </p:nvPr>
        </p:nvSpPr>
        <p:spPr/>
        <p:txBody>
          <a:bodyPr/>
          <a:lstStyle/>
          <a:p>
            <a:r>
              <a:rPr lang="en-US" sz="1800" dirty="0" smtClean="0"/>
              <a:t>For organizations with concentrations of geographically dispersed users</a:t>
            </a:r>
          </a:p>
          <a:p>
            <a:endParaRPr lang="en-GB" sz="1800" dirty="0" smtClean="0"/>
          </a:p>
          <a:p>
            <a:r>
              <a:rPr lang="en-US" sz="1800" dirty="0" smtClean="0"/>
              <a:t>The primary site should be installed where the largest user base is located</a:t>
            </a:r>
          </a:p>
          <a:p>
            <a:pPr lvl="1"/>
            <a:r>
              <a:rPr lang="en-US" sz="1600" dirty="0" smtClean="0"/>
              <a:t>This becomes the </a:t>
            </a:r>
            <a:r>
              <a:rPr lang="en-US" sz="1600" i="1" dirty="0" smtClean="0"/>
              <a:t>Default Site</a:t>
            </a:r>
            <a:r>
              <a:rPr lang="en-US" sz="1600" dirty="0" smtClean="0"/>
              <a:t> listed under the </a:t>
            </a:r>
            <a:r>
              <a:rPr lang="en-US" sz="1600" i="1" dirty="0" smtClean="0"/>
              <a:t>Sites</a:t>
            </a:r>
            <a:r>
              <a:rPr lang="en-US" sz="1600" dirty="0" smtClean="0"/>
              <a:t> list</a:t>
            </a:r>
          </a:p>
          <a:p>
            <a:endParaRPr lang="en-GB" sz="1800" dirty="0" smtClean="0"/>
          </a:p>
          <a:p>
            <a:r>
              <a:rPr lang="en-US" sz="1800" dirty="0" smtClean="0"/>
              <a:t>Branch sites can be added by installing Personalization Servers at other locations</a:t>
            </a:r>
          </a:p>
          <a:p>
            <a:endParaRPr lang="en-GB" sz="1800" dirty="0" smtClean="0"/>
          </a:p>
          <a:p>
            <a:r>
              <a:rPr lang="en-US" sz="1800" dirty="0" smtClean="0"/>
              <a:t>Users retrieve their </a:t>
            </a:r>
            <a:r>
              <a:rPr lang="en-US" sz="1800" i="1" dirty="0" smtClean="0">
                <a:solidFill>
                  <a:srgbClr val="0070C0"/>
                </a:solidFill>
              </a:rPr>
              <a:t>ProfileConfig.xml</a:t>
            </a:r>
            <a:r>
              <a:rPr lang="en-US" sz="1800" dirty="0" smtClean="0"/>
              <a:t> from the first Personalization Server contactable as detailed in the configuration.aemp file</a:t>
            </a:r>
          </a:p>
          <a:p>
            <a:endParaRPr lang="en-US" sz="1800" dirty="0" smtClean="0"/>
          </a:p>
          <a:p>
            <a:r>
              <a:rPr lang="en-US" sz="1800" dirty="0" smtClean="0"/>
              <a:t>Subsequent synchronizations will then occur via the designated </a:t>
            </a:r>
            <a:r>
              <a:rPr lang="en-US" sz="1800" i="1" dirty="0" smtClean="0"/>
              <a:t>Site</a:t>
            </a:r>
            <a:r>
              <a:rPr lang="en-US" sz="1800" dirty="0" smtClean="0"/>
              <a:t> based on the membership rules assigned to the </a:t>
            </a:r>
            <a:r>
              <a:rPr lang="en-US" sz="1800" i="1" dirty="0" smtClean="0"/>
              <a:t>Sites</a:t>
            </a:r>
            <a:endParaRPr lang="en-GB"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S.png"/>
          <p:cNvPicPr>
            <a:picLocks noChangeAspect="1"/>
          </p:cNvPicPr>
          <p:nvPr/>
        </p:nvPicPr>
        <p:blipFill>
          <a:blip r:embed="rId2" cstate="print"/>
          <a:stretch>
            <a:fillRect/>
          </a:stretch>
        </p:blipFill>
        <p:spPr>
          <a:xfrm>
            <a:off x="1191906" y="2722158"/>
            <a:ext cx="3437247" cy="1581133"/>
          </a:xfrm>
          <a:prstGeom prst="rect">
            <a:avLst/>
          </a:prstGeom>
        </p:spPr>
      </p:pic>
      <p:pic>
        <p:nvPicPr>
          <p:cNvPr id="22" name="Picture 21" descr="apps.png"/>
          <p:cNvPicPr>
            <a:picLocks noChangeAspect="1"/>
          </p:cNvPicPr>
          <p:nvPr/>
        </p:nvPicPr>
        <p:blipFill>
          <a:blip r:embed="rId3" cstate="print"/>
          <a:stretch>
            <a:fillRect/>
          </a:stretch>
        </p:blipFill>
        <p:spPr>
          <a:xfrm>
            <a:off x="1200151" y="1471420"/>
            <a:ext cx="3450137" cy="1168665"/>
          </a:xfrm>
          <a:prstGeom prst="rect">
            <a:avLst/>
          </a:prstGeom>
        </p:spPr>
      </p:pic>
      <p:pic>
        <p:nvPicPr>
          <p:cNvPr id="17" name="Picture 16" descr="Untitled-1.png"/>
          <p:cNvPicPr>
            <a:picLocks noChangeAspect="1"/>
          </p:cNvPicPr>
          <p:nvPr/>
        </p:nvPicPr>
        <p:blipFill>
          <a:blip r:embed="rId4" cstate="print"/>
          <a:stretch>
            <a:fillRect/>
          </a:stretch>
        </p:blipFill>
        <p:spPr>
          <a:xfrm>
            <a:off x="0" y="3571"/>
            <a:ext cx="9144000" cy="6850857"/>
          </a:xfrm>
          <a:prstGeom prst="rect">
            <a:avLst/>
          </a:prstGeom>
        </p:spPr>
      </p:pic>
      <p:pic>
        <p:nvPicPr>
          <p:cNvPr id="11" name="Picture 10" descr="DNA.png"/>
          <p:cNvPicPr>
            <a:picLocks noChangeAspect="1"/>
          </p:cNvPicPr>
          <p:nvPr/>
        </p:nvPicPr>
        <p:blipFill>
          <a:blip r:embed="rId5" cstate="print"/>
          <a:stretch>
            <a:fillRect/>
          </a:stretch>
        </p:blipFill>
        <p:spPr>
          <a:xfrm>
            <a:off x="1322654" y="3259429"/>
            <a:ext cx="134165" cy="375526"/>
          </a:xfrm>
          <a:prstGeom prst="rect">
            <a:avLst/>
          </a:prstGeom>
        </p:spPr>
      </p:pic>
      <p:pic>
        <p:nvPicPr>
          <p:cNvPr id="12" name="Picture 11" descr="DNA.png"/>
          <p:cNvPicPr>
            <a:picLocks noChangeAspect="1"/>
          </p:cNvPicPr>
          <p:nvPr/>
        </p:nvPicPr>
        <p:blipFill>
          <a:blip r:embed="rId6" cstate="print"/>
          <a:stretch>
            <a:fillRect/>
          </a:stretch>
        </p:blipFill>
        <p:spPr>
          <a:xfrm>
            <a:off x="1802188" y="3261379"/>
            <a:ext cx="113699" cy="318242"/>
          </a:xfrm>
          <a:prstGeom prst="rect">
            <a:avLst/>
          </a:prstGeom>
        </p:spPr>
      </p:pic>
      <p:pic>
        <p:nvPicPr>
          <p:cNvPr id="13" name="Picture 12" descr="DNA.png"/>
          <p:cNvPicPr>
            <a:picLocks noChangeAspect="1"/>
          </p:cNvPicPr>
          <p:nvPr/>
        </p:nvPicPr>
        <p:blipFill>
          <a:blip r:embed="rId6" cstate="print"/>
          <a:stretch>
            <a:fillRect/>
          </a:stretch>
        </p:blipFill>
        <p:spPr>
          <a:xfrm>
            <a:off x="2852534" y="3138129"/>
            <a:ext cx="113699" cy="318242"/>
          </a:xfrm>
          <a:prstGeom prst="rect">
            <a:avLst/>
          </a:prstGeom>
        </p:spPr>
      </p:pic>
      <p:pic>
        <p:nvPicPr>
          <p:cNvPr id="16" name="Picture 15" descr="DNA.png"/>
          <p:cNvPicPr>
            <a:picLocks noChangeAspect="1"/>
          </p:cNvPicPr>
          <p:nvPr/>
        </p:nvPicPr>
        <p:blipFill>
          <a:blip r:embed="rId6" cstate="print"/>
          <a:stretch>
            <a:fillRect/>
          </a:stretch>
        </p:blipFill>
        <p:spPr>
          <a:xfrm>
            <a:off x="3546155" y="3032244"/>
            <a:ext cx="113699" cy="318242"/>
          </a:xfrm>
          <a:prstGeom prst="rect">
            <a:avLst/>
          </a:prstGeom>
        </p:spPr>
      </p:pic>
      <p:pic>
        <p:nvPicPr>
          <p:cNvPr id="20" name="Picture 19" descr="DNA.png"/>
          <p:cNvPicPr>
            <a:picLocks noChangeAspect="1"/>
          </p:cNvPicPr>
          <p:nvPr/>
        </p:nvPicPr>
        <p:blipFill>
          <a:blip r:embed="rId7" cstate="print"/>
          <a:stretch>
            <a:fillRect/>
          </a:stretch>
        </p:blipFill>
        <p:spPr>
          <a:xfrm>
            <a:off x="2896949" y="1619252"/>
            <a:ext cx="154631" cy="432810"/>
          </a:xfrm>
          <a:prstGeom prst="rect">
            <a:avLst/>
          </a:prstGeom>
        </p:spPr>
      </p:pic>
      <p:pic>
        <p:nvPicPr>
          <p:cNvPr id="23" name="Picture 22" descr="DNA.png"/>
          <p:cNvPicPr>
            <a:picLocks noChangeAspect="1"/>
          </p:cNvPicPr>
          <p:nvPr/>
        </p:nvPicPr>
        <p:blipFill>
          <a:blip r:embed="rId8" cstate="print"/>
          <a:stretch>
            <a:fillRect/>
          </a:stretch>
        </p:blipFill>
        <p:spPr>
          <a:xfrm>
            <a:off x="1441831" y="2051999"/>
            <a:ext cx="152159" cy="425889"/>
          </a:xfrm>
          <a:prstGeom prst="rect">
            <a:avLst/>
          </a:prstGeom>
        </p:spPr>
      </p:pic>
      <p:pic>
        <p:nvPicPr>
          <p:cNvPr id="24" name="Picture 23" descr="DNA.png"/>
          <p:cNvPicPr>
            <a:picLocks noChangeAspect="1"/>
          </p:cNvPicPr>
          <p:nvPr/>
        </p:nvPicPr>
        <p:blipFill>
          <a:blip r:embed="rId9" cstate="print"/>
          <a:stretch>
            <a:fillRect/>
          </a:stretch>
        </p:blipFill>
        <p:spPr>
          <a:xfrm>
            <a:off x="3344851" y="1892542"/>
            <a:ext cx="139429" cy="390260"/>
          </a:xfrm>
          <a:prstGeom prst="rect">
            <a:avLst/>
          </a:prstGeom>
        </p:spPr>
      </p:pic>
      <p:pic>
        <p:nvPicPr>
          <p:cNvPr id="26" name="Picture 25" descr="DNA_strands_REDBLUE.jpg"/>
          <p:cNvPicPr>
            <a:picLocks noChangeAspect="1"/>
          </p:cNvPicPr>
          <p:nvPr/>
        </p:nvPicPr>
        <p:blipFill>
          <a:blip r:embed="rId10" cstate="print"/>
          <a:stretch>
            <a:fillRect/>
          </a:stretch>
        </p:blipFill>
        <p:spPr>
          <a:xfrm>
            <a:off x="6484593" y="1628075"/>
            <a:ext cx="1400423" cy="3188914"/>
          </a:xfrm>
          <a:prstGeom prst="rect">
            <a:avLst/>
          </a:prstGeom>
        </p:spPr>
      </p:pic>
      <p:sp>
        <p:nvSpPr>
          <p:cNvPr id="27" name="TextBox 26"/>
          <p:cNvSpPr txBox="1"/>
          <p:nvPr/>
        </p:nvSpPr>
        <p:spPr>
          <a:xfrm>
            <a:off x="6257466" y="4924540"/>
            <a:ext cx="2115239" cy="369332"/>
          </a:xfrm>
          <a:prstGeom prst="rect">
            <a:avLst/>
          </a:prstGeom>
          <a:noFill/>
        </p:spPr>
        <p:txBody>
          <a:bodyPr wrap="square" rtlCol="0">
            <a:spAutoFit/>
          </a:bodyPr>
          <a:lstStyle/>
          <a:p>
            <a:r>
              <a:rPr lang="en-GB" dirty="0" smtClean="0">
                <a:solidFill>
                  <a:srgbClr val="0072CF"/>
                </a:solidFill>
                <a:latin typeface="Trebuchet MS" pitchFamily="34" charset="0"/>
              </a:rPr>
              <a:t>User Personality</a:t>
            </a:r>
            <a:endParaRPr lang="en-GB" dirty="0">
              <a:solidFill>
                <a:srgbClr val="0072CF"/>
              </a:solidFill>
              <a:latin typeface="Trebuchet MS" pitchFamily="34" charset="0"/>
            </a:endParaRPr>
          </a:p>
        </p:txBody>
      </p:sp>
      <p:sp>
        <p:nvSpPr>
          <p:cNvPr id="15" name="Title 1"/>
          <p:cNvSpPr txBox="1">
            <a:spLocks/>
          </p:cNvSpPr>
          <p:nvPr/>
        </p:nvSpPr>
        <p:spPr>
          <a:xfrm>
            <a:off x="424295" y="370900"/>
            <a:ext cx="8229600" cy="561975"/>
          </a:xfrm>
          <a:prstGeom prst="rect">
            <a:avLst/>
          </a:prstGeom>
        </p:spPr>
        <p:txBody>
          <a:bodyPr/>
          <a:lstStyle/>
          <a:p>
            <a:pPr lvl="0" eaLnBrk="0" hangingPunct="0">
              <a:defRPr/>
            </a:pPr>
            <a:r>
              <a:rPr lang="en-US" sz="2800" dirty="0" smtClean="0">
                <a:solidFill>
                  <a:srgbClr val="0072CF"/>
                </a:solidFill>
                <a:latin typeface="Trebuchet MS" pitchFamily="34" charset="0"/>
              </a:rPr>
              <a:t>Virtualization in Client Computing</a:t>
            </a:r>
          </a:p>
        </p:txBody>
      </p:sp>
      <p:pic>
        <p:nvPicPr>
          <p:cNvPr id="19" name="Picture 18" descr="hardware.png"/>
          <p:cNvPicPr>
            <a:picLocks noChangeAspect="1"/>
          </p:cNvPicPr>
          <p:nvPr/>
        </p:nvPicPr>
        <p:blipFill>
          <a:blip r:embed="rId11" cstate="print"/>
          <a:stretch>
            <a:fillRect/>
          </a:stretch>
        </p:blipFill>
        <p:spPr>
          <a:xfrm>
            <a:off x="1147528" y="3972805"/>
            <a:ext cx="3533060" cy="20374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2.22222E-6 L 0.5625 0.13611 " pathEditMode="relative" rAng="0" ptsTypes="AA">
                                      <p:cBhvr>
                                        <p:cTn id="6" dur="1000" fill="hold"/>
                                        <p:tgtEl>
                                          <p:spTgt spid="23"/>
                                        </p:tgtEl>
                                        <p:attrNameLst>
                                          <p:attrName>ppt_x</p:attrName>
                                          <p:attrName>ppt_y</p:attrName>
                                        </p:attrNameLst>
                                      </p:cBhvr>
                                      <p:rCtr x="281" y="68"/>
                                    </p:animMotion>
                                  </p:childTnLst>
                                </p:cTn>
                              </p:par>
                              <p:par>
                                <p:cTn id="7" presetID="10" presetClass="exit" presetSubtype="0" fill="hold" nodeType="withEffect">
                                  <p:stCondLst>
                                    <p:cond delay="0"/>
                                  </p:stCondLst>
                                  <p:childTnLst>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0.02587 1.11111E-6 L 0.53316 -0.0375 " pathEditMode="relative" ptsTypes="AA">
                                      <p:cBhvr>
                                        <p:cTn id="11" dur="1000" fill="hold"/>
                                        <p:tgtEl>
                                          <p:spTgt spid="12"/>
                                        </p:tgtEl>
                                        <p:attrNameLst>
                                          <p:attrName>ppt_x</p:attrName>
                                          <p:attrName>ppt_y</p:attrName>
                                        </p:attrNameLst>
                                      </p:cBhvr>
                                    </p:animMotion>
                                  </p:childTnLst>
                                </p:cTn>
                              </p:par>
                              <p:par>
                                <p:cTn id="12" presetID="10" presetClass="exit" presetSubtype="0" fill="hold" nodeType="withEffect">
                                  <p:stCondLst>
                                    <p:cond delay="0"/>
                                  </p:stCondLst>
                                  <p:childTnLst>
                                    <p:animEffect transition="out" filter="fade">
                                      <p:cBhvr>
                                        <p:cTn id="13" dur="1000"/>
                                        <p:tgtEl>
                                          <p:spTgt spid="12"/>
                                        </p:tgtEl>
                                      </p:cBhvr>
                                    </p:animEffect>
                                    <p:set>
                                      <p:cBhvr>
                                        <p:cTn id="14" dur="1" fill="hold">
                                          <p:stCondLst>
                                            <p:cond delay="999"/>
                                          </p:stCondLst>
                                        </p:cTn>
                                        <p:tgtEl>
                                          <p:spTgt spid="12"/>
                                        </p:tgtEl>
                                        <p:attrNameLst>
                                          <p:attrName>style.visibility</p:attrName>
                                        </p:attrNameLst>
                                      </p:cBhvr>
                                      <p:to>
                                        <p:strVal val="hidden"/>
                                      </p:to>
                                    </p:set>
                                  </p:childTnLst>
                                </p:cTn>
                              </p:par>
                              <p:par>
                                <p:cTn id="15" presetID="0" presetClass="path" presetSubtype="0" accel="50000" decel="50000" fill="hold" nodeType="withEffect">
                                  <p:stCondLst>
                                    <p:cond delay="0"/>
                                  </p:stCondLst>
                                  <p:childTnLst>
                                    <p:animMotion origin="layout" path="M 0.02379 -0.02083 L 0.57691 -0.1625 " pathEditMode="relative" ptsTypes="AA">
                                      <p:cBhvr>
                                        <p:cTn id="16" dur="1000" fill="hold"/>
                                        <p:tgtEl>
                                          <p:spTgt spid="11"/>
                                        </p:tgtEl>
                                        <p:attrNameLst>
                                          <p:attrName>ppt_x</p:attrName>
                                          <p:attrName>ppt_y</p:attrName>
                                        </p:attrNameLst>
                                      </p:cBhvr>
                                    </p:animMotion>
                                  </p:childTnLst>
                                </p:cTn>
                              </p:par>
                              <p:par>
                                <p:cTn id="17" presetID="10" presetClass="exit" presetSubtype="0" fill="hold" nodeType="withEffect">
                                  <p:stCondLst>
                                    <p:cond delay="0"/>
                                  </p:stCondLst>
                                  <p:childTnLst>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0.01754 0.01852 L 0.40399 0.16852 " pathEditMode="relative" ptsTypes="AA">
                                      <p:cBhvr>
                                        <p:cTn id="21" dur="1000" fill="hold"/>
                                        <p:tgtEl>
                                          <p:spTgt spid="20"/>
                                        </p:tgtEl>
                                        <p:attrNameLst>
                                          <p:attrName>ppt_x</p:attrName>
                                          <p:attrName>ppt_y</p:attrName>
                                        </p:attrNameLst>
                                      </p:cBhvr>
                                    </p:animMotion>
                                  </p:childTnLst>
                                </p:cTn>
                              </p:par>
                              <p:par>
                                <p:cTn id="22" presetID="10" presetClass="exit" presetSubtype="0" fill="hold" nodeType="withEffect">
                                  <p:stCondLst>
                                    <p:cond delay="0"/>
                                  </p:stCondLst>
                                  <p:childTnLst>
                                    <p:animEffect transition="out" filter="fade">
                                      <p:cBhvr>
                                        <p:cTn id="23" dur="1000"/>
                                        <p:tgtEl>
                                          <p:spTgt spid="20"/>
                                        </p:tgtEl>
                                      </p:cBhvr>
                                    </p:animEffect>
                                    <p:set>
                                      <p:cBhvr>
                                        <p:cTn id="24" dur="1" fill="hold">
                                          <p:stCondLst>
                                            <p:cond delay="999"/>
                                          </p:stCondLst>
                                        </p:cTn>
                                        <p:tgtEl>
                                          <p:spTgt spid="20"/>
                                        </p:tgtEl>
                                        <p:attrNameLst>
                                          <p:attrName>style.visibility</p:attrName>
                                        </p:attrNameLst>
                                      </p:cBhvr>
                                      <p:to>
                                        <p:strVal val="hidden"/>
                                      </p:to>
                                    </p:set>
                                  </p:childTnLst>
                                </p:cTn>
                              </p:par>
                              <p:par>
                                <p:cTn id="25" presetID="0" presetClass="path" presetSubtype="0" accel="50000" decel="50000" fill="hold" nodeType="withEffect">
                                  <p:stCondLst>
                                    <p:cond delay="0"/>
                                  </p:stCondLst>
                                  <p:childTnLst>
                                    <p:animMotion origin="layout" path="M 0.02222 0.025 L 0.42222 0.09306 " pathEditMode="relative" ptsTypes="AA">
                                      <p:cBhvr>
                                        <p:cTn id="26" dur="1000" fill="hold"/>
                                        <p:tgtEl>
                                          <p:spTgt spid="13"/>
                                        </p:tgtEl>
                                        <p:attrNameLst>
                                          <p:attrName>ppt_x</p:attrName>
                                          <p:attrName>ppt_y</p:attrName>
                                        </p:attrNameLst>
                                      </p:cBhvr>
                                    </p:animMotion>
                                  </p:childTnLst>
                                </p:cTn>
                              </p:par>
                              <p:par>
                                <p:cTn id="27" presetID="10" presetClass="exit" presetSubtype="0" fill="hold" nodeType="withEffect">
                                  <p:stCondLst>
                                    <p:cond delay="0"/>
                                  </p:stCondLst>
                                  <p:childTnLst>
                                    <p:animEffect transition="out" filter="fade">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0.02344 0.02477 L 0.37969 0.20671 " pathEditMode="relative" ptsTypes="AA">
                                      <p:cBhvr>
                                        <p:cTn id="31" dur="1000" fill="hold"/>
                                        <p:tgtEl>
                                          <p:spTgt spid="24"/>
                                        </p:tgtEl>
                                        <p:attrNameLst>
                                          <p:attrName>ppt_x</p:attrName>
                                          <p:attrName>ppt_y</p:attrName>
                                        </p:attrNameLst>
                                      </p:cBhvr>
                                    </p:animMotion>
                                  </p:childTnLst>
                                </p:cTn>
                              </p:par>
                              <p:par>
                                <p:cTn id="32" presetID="10" presetClass="exit" presetSubtype="0" fill="hold" nodeType="withEffect">
                                  <p:stCondLst>
                                    <p:cond delay="0"/>
                                  </p:stCondLst>
                                  <p:childTnLst>
                                    <p:animEffect transition="out" filter="fade">
                                      <p:cBhvr>
                                        <p:cTn id="33" dur="1000"/>
                                        <p:tgtEl>
                                          <p:spTgt spid="24"/>
                                        </p:tgtEl>
                                      </p:cBhvr>
                                    </p:animEffect>
                                    <p:set>
                                      <p:cBhvr>
                                        <p:cTn id="34" dur="1" fill="hold">
                                          <p:stCondLst>
                                            <p:cond delay="999"/>
                                          </p:stCondLst>
                                        </p:cTn>
                                        <p:tgtEl>
                                          <p:spTgt spid="24"/>
                                        </p:tgtEl>
                                        <p:attrNameLst>
                                          <p:attrName>style.visibility</p:attrName>
                                        </p:attrNameLst>
                                      </p:cBhvr>
                                      <p:to>
                                        <p:strVal val="hidden"/>
                                      </p:to>
                                    </p:set>
                                  </p:childTnLst>
                                </p:cTn>
                              </p:par>
                              <p:par>
                                <p:cTn id="35" presetID="0" presetClass="path" presetSubtype="0" accel="50000" decel="50000" fill="hold" nodeType="withEffect">
                                  <p:stCondLst>
                                    <p:cond delay="0"/>
                                  </p:stCondLst>
                                  <p:childTnLst>
                                    <p:animMotion origin="layout" path="M 0.01546 0.03055 L 0.34254 0.14722 " pathEditMode="relative" ptsTypes="AA">
                                      <p:cBhvr>
                                        <p:cTn id="36" dur="1000" fill="hold"/>
                                        <p:tgtEl>
                                          <p:spTgt spid="16"/>
                                        </p:tgtEl>
                                        <p:attrNameLst>
                                          <p:attrName>ppt_x</p:attrName>
                                          <p:attrName>ppt_y</p:attrName>
                                        </p:attrNameLst>
                                      </p:cBhvr>
                                    </p:animMotion>
                                  </p:childTnLst>
                                </p:cTn>
                              </p:par>
                              <p:par>
                                <p:cTn id="37" presetID="10" presetClass="exit" presetSubtype="0" fill="hold" nodeType="withEffect">
                                  <p:stCondLst>
                                    <p:cond delay="0"/>
                                  </p:stCondLst>
                                  <p:childTnLst>
                                    <p:animEffect transition="out" filter="fade">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Database Replication &amp; Synchronization</a:t>
            </a:r>
            <a:endParaRPr lang="en-GB" dirty="0"/>
          </a:p>
        </p:txBody>
      </p:sp>
      <p:sp>
        <p:nvSpPr>
          <p:cNvPr id="3" name="Content Placeholder 2"/>
          <p:cNvSpPr>
            <a:spLocks noGrp="1"/>
          </p:cNvSpPr>
          <p:nvPr>
            <p:ph idx="1"/>
          </p:nvPr>
        </p:nvSpPr>
        <p:spPr/>
        <p:txBody>
          <a:bodyPr/>
          <a:lstStyle/>
          <a:p>
            <a:r>
              <a:rPr lang="en-US" sz="2000" dirty="0" smtClean="0"/>
              <a:t>Where multiple databases are required (for failover support or to support geographically dispersed locations) replication can be configured </a:t>
            </a:r>
          </a:p>
          <a:p>
            <a:pPr lvl="1"/>
            <a:endParaRPr lang="en-US" sz="1600" dirty="0" smtClean="0"/>
          </a:p>
          <a:p>
            <a:pPr lvl="1"/>
            <a:r>
              <a:rPr lang="en-US" sz="1600" dirty="0" smtClean="0"/>
              <a:t>See the </a:t>
            </a:r>
            <a:r>
              <a:rPr lang="en-US" sz="1600" i="1" dirty="0" smtClean="0"/>
              <a:t>AppSense Environment Manager Administration Guide </a:t>
            </a:r>
            <a:endParaRPr lang="en-GB" sz="1600" dirty="0" smtClean="0"/>
          </a:p>
          <a:p>
            <a:endParaRPr lang="en-US" sz="2000" dirty="0" smtClean="0"/>
          </a:p>
          <a:p>
            <a:r>
              <a:rPr lang="en-US" sz="2000" dirty="0" smtClean="0"/>
              <a:t>When configured this replication will occur once per day by default</a:t>
            </a:r>
            <a:endParaRPr lang="en-GB" sz="2000" dirty="0" smtClean="0"/>
          </a:p>
          <a:p>
            <a:endParaRPr lang="en-US" sz="2000" dirty="0" smtClean="0"/>
          </a:p>
          <a:p>
            <a:r>
              <a:rPr lang="en-US" sz="2000" dirty="0" smtClean="0"/>
              <a:t>It is recommended that the ‘</a:t>
            </a:r>
            <a:r>
              <a:rPr lang="en-US" sz="2000" i="1" dirty="0" smtClean="0"/>
              <a:t>Synchronize Site Databases’</a:t>
            </a:r>
            <a:r>
              <a:rPr lang="en-US" sz="2000" dirty="0" smtClean="0"/>
              <a:t> option be utilized if replication between databases is required immediately:</a:t>
            </a:r>
            <a:endParaRPr lang="en-GB" sz="2000" dirty="0"/>
          </a:p>
        </p:txBody>
      </p:sp>
      <p:pic>
        <p:nvPicPr>
          <p:cNvPr id="4" name="Picture 3"/>
          <p:cNvPicPr/>
          <p:nvPr/>
        </p:nvPicPr>
        <p:blipFill>
          <a:blip r:embed="rId2" cstate="print"/>
          <a:srcRect/>
          <a:stretch>
            <a:fillRect/>
          </a:stretch>
        </p:blipFill>
        <p:spPr bwMode="auto">
          <a:xfrm>
            <a:off x="2897580" y="4928260"/>
            <a:ext cx="3366778" cy="1221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Best Practice Microsoft Outlook</a:t>
            </a:r>
            <a:endParaRPr lang="de-DE" dirty="0"/>
          </a:p>
        </p:txBody>
      </p:sp>
      <p:sp>
        <p:nvSpPr>
          <p:cNvPr id="4" name="Inhaltsplatzhalter 3"/>
          <p:cNvSpPr>
            <a:spLocks noGrp="1"/>
          </p:cNvSpPr>
          <p:nvPr>
            <p:ph idx="1"/>
          </p:nvPr>
        </p:nvSpPr>
        <p:spPr>
          <a:xfrm>
            <a:off x="457200" y="1276350"/>
            <a:ext cx="3891516" cy="2657475"/>
          </a:xfrm>
        </p:spPr>
        <p:txBody>
          <a:bodyPr/>
          <a:lstStyle/>
          <a:p>
            <a:pPr lvl="0"/>
            <a:r>
              <a:rPr lang="en-GB" sz="900" b="1" dirty="0" smtClean="0"/>
              <a:t>“Send To” and “Mail Configuration in Control Panel”</a:t>
            </a:r>
            <a:r>
              <a:rPr lang="en-GB" sz="800" dirty="0" smtClean="0"/>
              <a:t/>
            </a:r>
            <a:br>
              <a:rPr lang="en-GB" sz="800" dirty="0" smtClean="0"/>
            </a:br>
            <a:r>
              <a:rPr lang="en-GB" sz="800" dirty="0" smtClean="0"/>
              <a:t/>
            </a:r>
            <a:br>
              <a:rPr lang="en-GB" sz="800" dirty="0" smtClean="0"/>
            </a:br>
            <a:r>
              <a:rPr lang="en-GB" sz="800" dirty="0" smtClean="0"/>
              <a:t>Make sure the following key is present in either the default.dat or the </a:t>
            </a:r>
            <a:r>
              <a:rPr lang="en-GB" sz="800" dirty="0" err="1" smtClean="0"/>
              <a:t>NTUser.MAN</a:t>
            </a:r>
            <a:r>
              <a:rPr lang="en-GB" sz="800" dirty="0" smtClean="0"/>
              <a:t> that the user is using when they logon</a:t>
            </a:r>
          </a:p>
          <a:p>
            <a:pPr lvl="1"/>
            <a:r>
              <a:rPr lang="en-GB" sz="700" dirty="0" smtClean="0"/>
              <a:t>HKCU\Software\Microsoft\Windows NT\</a:t>
            </a:r>
            <a:r>
              <a:rPr lang="en-GB" sz="700" dirty="0" err="1" smtClean="0"/>
              <a:t>CurrentVersion</a:t>
            </a:r>
            <a:r>
              <a:rPr lang="en-GB" sz="700" dirty="0" smtClean="0"/>
              <a:t>\Windows Messaging Subsystem</a:t>
            </a:r>
          </a:p>
          <a:p>
            <a:pPr lvl="1"/>
            <a:r>
              <a:rPr lang="en-GB" sz="700" dirty="0" smtClean="0"/>
              <a:t>This would just be the KEY with NO DATA in it</a:t>
            </a:r>
          </a:p>
          <a:p>
            <a:pPr lvl="0"/>
            <a:r>
              <a:rPr lang="en-GB" sz="800" dirty="0" smtClean="0"/>
              <a:t>Tell AppSense not to vitalize the key required by both Outlook</a:t>
            </a:r>
          </a:p>
          <a:p>
            <a:pPr lvl="1"/>
            <a:r>
              <a:rPr lang="en-GB" sz="700" dirty="0" smtClean="0"/>
              <a:t>HKCU\Software\Microsoft\Windows NT\</a:t>
            </a:r>
            <a:r>
              <a:rPr lang="en-GB" sz="700" dirty="0" err="1" smtClean="0"/>
              <a:t>CurrentVersion</a:t>
            </a:r>
            <a:r>
              <a:rPr lang="en-GB" sz="700" dirty="0" smtClean="0"/>
              <a:t>\Windows Messaging Subsystem key should be added as an exclusion on the Outlook.exe process under the personalised Applications section.</a:t>
            </a:r>
          </a:p>
          <a:p>
            <a:pPr lvl="0"/>
            <a:r>
              <a:rPr lang="en-GB" sz="800" dirty="0" smtClean="0"/>
              <a:t>Then tell AppSense to import and export the same key into the real registry and logon and logoff</a:t>
            </a:r>
          </a:p>
          <a:p>
            <a:pPr lvl="1"/>
            <a:r>
              <a:rPr lang="en-GB" sz="700" dirty="0" smtClean="0"/>
              <a:t>This is achieved by Adding HKCU\Software\Microsoft\Windows NT\</a:t>
            </a:r>
            <a:r>
              <a:rPr lang="en-GB" sz="700" dirty="0" err="1" smtClean="0"/>
              <a:t>CurrentVersion</a:t>
            </a:r>
            <a:r>
              <a:rPr lang="en-GB" sz="700" dirty="0" smtClean="0"/>
              <a:t>\Windows Messaging Subsystem in the “desktop settings” section of the EM Personalisation server console. This key will in effect be delivered along with any other desktop settings such as </a:t>
            </a:r>
            <a:r>
              <a:rPr lang="en-GB" sz="700" dirty="0" err="1" smtClean="0"/>
              <a:t>certs</a:t>
            </a:r>
            <a:r>
              <a:rPr lang="en-GB" sz="700" dirty="0" smtClean="0"/>
              <a:t>, wallpaper etc</a:t>
            </a:r>
          </a:p>
          <a:p>
            <a:pPr marL="457200" indent="-457200"/>
            <a:endParaRPr lang="de-DE" sz="1400" dirty="0"/>
          </a:p>
        </p:txBody>
      </p:sp>
      <p:pic>
        <p:nvPicPr>
          <p:cNvPr id="5122" name="Picture 2"/>
          <p:cNvPicPr>
            <a:picLocks noChangeAspect="1" noChangeArrowheads="1"/>
          </p:cNvPicPr>
          <p:nvPr/>
        </p:nvPicPr>
        <p:blipFill>
          <a:blip r:embed="rId2" cstate="print"/>
          <a:srcRect/>
          <a:stretch>
            <a:fillRect/>
          </a:stretch>
        </p:blipFill>
        <p:spPr bwMode="auto">
          <a:xfrm>
            <a:off x="4314825" y="1138238"/>
            <a:ext cx="4605338" cy="253199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32173" y="4029075"/>
            <a:ext cx="5607632" cy="2609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Troubleshooting </a:t>
            </a:r>
            <a:r>
              <a:rPr lang="en-GB" dirty="0" err="1" smtClean="0"/>
              <a:t>EM</a:t>
            </a:r>
            <a:r>
              <a:rPr lang="en-GB" dirty="0" smtClean="0"/>
              <a:t> policy</a:t>
            </a:r>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Troubleshooting</a:t>
            </a:r>
            <a:endParaRPr lang="en-GB" dirty="0"/>
          </a:p>
        </p:txBody>
      </p:sp>
      <p:sp>
        <p:nvSpPr>
          <p:cNvPr id="3" name="Content Placeholder 2"/>
          <p:cNvSpPr>
            <a:spLocks noGrp="1"/>
          </p:cNvSpPr>
          <p:nvPr>
            <p:ph idx="1"/>
          </p:nvPr>
        </p:nvSpPr>
        <p:spPr/>
        <p:txBody>
          <a:bodyPr/>
          <a:lstStyle/>
          <a:p>
            <a:r>
              <a:rPr lang="en-GB" sz="1800" dirty="0" smtClean="0"/>
              <a:t>Check licence!</a:t>
            </a:r>
          </a:p>
          <a:p>
            <a:r>
              <a:rPr lang="en-GB" sz="1800" dirty="0" smtClean="0"/>
              <a:t>Confirm machine has been deployed to.</a:t>
            </a:r>
          </a:p>
          <a:p>
            <a:r>
              <a:rPr lang="en-GB" sz="1800" dirty="0" smtClean="0"/>
              <a:t>Confirm correct packages</a:t>
            </a:r>
          </a:p>
          <a:p>
            <a:r>
              <a:rPr lang="en-GB" sz="1800" dirty="0" smtClean="0"/>
              <a:t>Confirm “use latest is enabled”</a:t>
            </a:r>
          </a:p>
          <a:p>
            <a:pPr lvl="0"/>
            <a:r>
              <a:rPr lang="en-GB" sz="1800" dirty="0" smtClean="0"/>
              <a:t>Check add remove programs on client machine</a:t>
            </a:r>
          </a:p>
          <a:p>
            <a:pPr lvl="0"/>
            <a:r>
              <a:rPr lang="en-GB" sz="1800" dirty="0" smtClean="0"/>
              <a:t>Check Task Manager on client machine and confirm </a:t>
            </a:r>
            <a:r>
              <a:rPr lang="en-GB" sz="1800" dirty="0" err="1" smtClean="0"/>
              <a:t>EMAgent</a:t>
            </a:r>
            <a:r>
              <a:rPr lang="en-GB" sz="1800" dirty="0" smtClean="0"/>
              <a:t> is running</a:t>
            </a:r>
          </a:p>
          <a:p>
            <a:pPr lvl="0"/>
            <a:r>
              <a:rPr lang="en-GB" sz="1800" dirty="0" smtClean="0"/>
              <a:t>Check the services tab and make sure that both AppSense Environment Manager Agent and </a:t>
            </a:r>
            <a:r>
              <a:rPr lang="en-GB" sz="1800" dirty="0" err="1" smtClean="0"/>
              <a:t>EM</a:t>
            </a:r>
            <a:r>
              <a:rPr lang="en-GB" sz="1800" dirty="0" smtClean="0"/>
              <a:t> Notify Services are enabled and started. </a:t>
            </a:r>
          </a:p>
          <a:p>
            <a:pPr lvl="0"/>
            <a:r>
              <a:rPr lang="en-GB" sz="1800" dirty="0" smtClean="0"/>
              <a:t>Check Task Manager whilst logged on as the user – There should be at least 2 </a:t>
            </a:r>
            <a:r>
              <a:rPr lang="en-GB" sz="1800" dirty="0" err="1" smtClean="0"/>
              <a:t>EMAgent</a:t>
            </a:r>
            <a:r>
              <a:rPr lang="en-GB" sz="1800" dirty="0" smtClean="0"/>
              <a:t> Assist running – one for the system, one per session</a:t>
            </a:r>
          </a:p>
          <a:p>
            <a:r>
              <a:rPr lang="en-GB" sz="1800" dirty="0" smtClean="0"/>
              <a:t>Place “test” – RUN CALC.exe in policy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Enable Logging</a:t>
            </a:r>
            <a:endParaRPr lang="en-GB" dirty="0"/>
          </a:p>
        </p:txBody>
      </p:sp>
      <p:pic>
        <p:nvPicPr>
          <p:cNvPr id="4" name="Content Placeholder 3"/>
          <p:cNvPicPr>
            <a:picLocks noGrp="1"/>
          </p:cNvPicPr>
          <p:nvPr>
            <p:ph idx="1"/>
          </p:nvPr>
        </p:nvPicPr>
        <p:blipFill>
          <a:blip r:embed="rId2" cstate="print"/>
          <a:srcRect/>
          <a:stretch>
            <a:fillRect/>
          </a:stretch>
        </p:blipFill>
        <p:spPr bwMode="auto">
          <a:xfrm>
            <a:off x="2638425" y="1562894"/>
            <a:ext cx="3867150" cy="42767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EM</a:t>
            </a:r>
            <a:r>
              <a:rPr lang="en-GB" dirty="0" smtClean="0"/>
              <a:t> Logger tool</a:t>
            </a:r>
            <a:endParaRPr lang="en-GB" dirty="0"/>
          </a:p>
        </p:txBody>
      </p:sp>
      <p:sp>
        <p:nvSpPr>
          <p:cNvPr id="4" name="Content Placeholder 3"/>
          <p:cNvSpPr>
            <a:spLocks noGrp="1"/>
          </p:cNvSpPr>
          <p:nvPr>
            <p:ph sz="half" idx="2"/>
          </p:nvPr>
        </p:nvSpPr>
        <p:spPr/>
        <p:txBody>
          <a:bodyPr/>
          <a:lstStyle/>
          <a:p>
            <a:r>
              <a:rPr lang="en-GB" dirty="0" smtClean="0"/>
              <a:t>Use the tool when troubleshooting Machine Start Up Actions as it set </a:t>
            </a:r>
            <a:r>
              <a:rPr lang="en-GB" dirty="0" err="1" smtClean="0"/>
              <a:t>reg</a:t>
            </a:r>
            <a:r>
              <a:rPr lang="en-GB" dirty="0" smtClean="0"/>
              <a:t> keys which will not be </a:t>
            </a:r>
            <a:r>
              <a:rPr lang="en-GB" dirty="0" err="1" smtClean="0"/>
              <a:t>forgetten</a:t>
            </a:r>
            <a:r>
              <a:rPr lang="en-GB" dirty="0" smtClean="0"/>
              <a:t> post reboot</a:t>
            </a:r>
          </a:p>
          <a:p>
            <a:r>
              <a:rPr lang="en-GB" dirty="0" smtClean="0"/>
              <a:t>Always enabled </a:t>
            </a:r>
            <a:r>
              <a:rPr lang="en-GB" dirty="0" err="1" smtClean="0"/>
              <a:t>EMAgentAssist</a:t>
            </a:r>
            <a:r>
              <a:rPr lang="en-GB" dirty="0" smtClean="0"/>
              <a:t> logs</a:t>
            </a:r>
            <a:endParaRPr lang="en-GB" dirty="0"/>
          </a:p>
        </p:txBody>
      </p:sp>
      <p:pic>
        <p:nvPicPr>
          <p:cNvPr id="223234" name="Picture 2"/>
          <p:cNvPicPr>
            <a:picLocks noGrp="1" noChangeAspect="1" noChangeArrowheads="1"/>
          </p:cNvPicPr>
          <p:nvPr>
            <p:ph sz="half" idx="1"/>
          </p:nvPr>
        </p:nvPicPr>
        <p:blipFill>
          <a:blip r:embed="rId2" cstate="print"/>
          <a:srcRect/>
          <a:stretch>
            <a:fillRect/>
          </a:stretch>
        </p:blipFill>
        <p:spPr bwMode="auto">
          <a:xfrm>
            <a:off x="457200" y="1877466"/>
            <a:ext cx="4038600" cy="397143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 the logs</a:t>
            </a:r>
            <a:endParaRPr lang="en-GB" dirty="0"/>
          </a:p>
        </p:txBody>
      </p:sp>
      <p:sp>
        <p:nvSpPr>
          <p:cNvPr id="3" name="Content Placeholder 2"/>
          <p:cNvSpPr>
            <a:spLocks noGrp="1"/>
          </p:cNvSpPr>
          <p:nvPr>
            <p:ph sz="half" idx="1"/>
          </p:nvPr>
        </p:nvSpPr>
        <p:spPr>
          <a:xfrm>
            <a:off x="457200" y="3439236"/>
            <a:ext cx="8345606" cy="2686927"/>
          </a:xfrm>
        </p:spPr>
        <p:txBody>
          <a:bodyPr/>
          <a:lstStyle/>
          <a:p>
            <a:r>
              <a:rPr lang="en-GB" dirty="0" smtClean="0"/>
              <a:t>Match the user to the session ID and look into the </a:t>
            </a:r>
            <a:r>
              <a:rPr lang="en-GB" dirty="0" err="1" smtClean="0"/>
              <a:t>EM</a:t>
            </a:r>
            <a:r>
              <a:rPr lang="en-GB" dirty="0" smtClean="0"/>
              <a:t> Agent </a:t>
            </a:r>
            <a:r>
              <a:rPr lang="en-GB" dirty="0" err="1" smtClean="0"/>
              <a:t>Config</a:t>
            </a:r>
            <a:r>
              <a:rPr lang="en-GB" dirty="0" smtClean="0"/>
              <a:t> logs</a:t>
            </a:r>
          </a:p>
          <a:p>
            <a:r>
              <a:rPr lang="en-GB" dirty="0" smtClean="0"/>
              <a:t>Use the </a:t>
            </a:r>
            <a:r>
              <a:rPr lang="en-GB" dirty="0" err="1" smtClean="0"/>
              <a:t>EM</a:t>
            </a:r>
            <a:r>
              <a:rPr lang="en-GB" dirty="0" smtClean="0"/>
              <a:t> Log viewer to analyse errors</a:t>
            </a:r>
          </a:p>
          <a:p>
            <a:r>
              <a:rPr lang="en-GB" dirty="0" smtClean="0"/>
              <a:t>Run reports to see what the timings of logon are.</a:t>
            </a:r>
            <a:endParaRPr lang="en-GB" dirty="0"/>
          </a:p>
        </p:txBody>
      </p:sp>
      <p:pic>
        <p:nvPicPr>
          <p:cNvPr id="5" name="Content Placeholder 4"/>
          <p:cNvPicPr>
            <a:picLocks noGrp="1"/>
          </p:cNvPicPr>
          <p:nvPr>
            <p:ph sz="half" idx="2"/>
          </p:nvPr>
        </p:nvPicPr>
        <p:blipFill>
          <a:blip r:embed="rId2" cstate="print"/>
          <a:srcRect/>
          <a:stretch>
            <a:fillRect/>
          </a:stretch>
        </p:blipFill>
        <p:spPr bwMode="auto">
          <a:xfrm>
            <a:off x="354842" y="1119115"/>
            <a:ext cx="8331958" cy="215634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Troubleshooting </a:t>
            </a:r>
            <a:r>
              <a:rPr lang="en-GB" dirty="0" err="1" smtClean="0"/>
              <a:t>EM</a:t>
            </a:r>
            <a:r>
              <a:rPr lang="en-GB" dirty="0" smtClean="0"/>
              <a:t> policy</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Personalisation</a:t>
            </a:r>
            <a:endParaRPr lang="en-GB" dirty="0"/>
          </a:p>
        </p:txBody>
      </p:sp>
      <p:sp>
        <p:nvSpPr>
          <p:cNvPr id="3" name="Content Placeholder 2"/>
          <p:cNvSpPr>
            <a:spLocks noGrp="1"/>
          </p:cNvSpPr>
          <p:nvPr>
            <p:ph idx="1"/>
          </p:nvPr>
        </p:nvSpPr>
        <p:spPr>
          <a:xfrm>
            <a:off x="457200" y="1276350"/>
            <a:ext cx="8229600" cy="1152951"/>
          </a:xfrm>
        </p:spPr>
        <p:txBody>
          <a:bodyPr/>
          <a:lstStyle/>
          <a:p>
            <a:pPr lvl="0"/>
            <a:r>
              <a:rPr lang="en-GB" dirty="0" smtClean="0"/>
              <a:t>Confirm you have enabled the Personalization Server in the Policy side of the configuration</a:t>
            </a:r>
          </a:p>
          <a:p>
            <a:endParaRPr lang="en-GB" dirty="0"/>
          </a:p>
        </p:txBody>
      </p:sp>
      <p:pic>
        <p:nvPicPr>
          <p:cNvPr id="4" name="Picture 3"/>
          <p:cNvPicPr/>
          <p:nvPr/>
        </p:nvPicPr>
        <p:blipFill>
          <a:blip r:embed="rId2" cstate="print"/>
          <a:srcRect/>
          <a:stretch>
            <a:fillRect/>
          </a:stretch>
        </p:blipFill>
        <p:spPr bwMode="auto">
          <a:xfrm>
            <a:off x="2635581" y="2399286"/>
            <a:ext cx="3790950" cy="115867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589521" y="3927834"/>
            <a:ext cx="4019550" cy="2386976"/>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 you have at least one site</a:t>
            </a:r>
            <a:endParaRPr lang="en-GB" dirty="0"/>
          </a:p>
        </p:txBody>
      </p:sp>
      <p:pic>
        <p:nvPicPr>
          <p:cNvPr id="5" name="Content Placeholder 4"/>
          <p:cNvPicPr>
            <a:picLocks noGrp="1"/>
          </p:cNvPicPr>
          <p:nvPr>
            <p:ph sz="half" idx="1"/>
          </p:nvPr>
        </p:nvPicPr>
        <p:blipFill>
          <a:blip r:embed="rId2" cstate="print"/>
          <a:srcRect/>
          <a:stretch>
            <a:fillRect/>
          </a:stretch>
        </p:blipFill>
        <p:spPr bwMode="auto">
          <a:xfrm>
            <a:off x="1098644" y="1408750"/>
            <a:ext cx="6421271" cy="40640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1150210" y="1409700"/>
            <a:ext cx="3562024" cy="4560478"/>
            <a:chOff x="1109469" y="1391453"/>
            <a:chExt cx="3605406" cy="4616021"/>
          </a:xfrm>
        </p:grpSpPr>
        <p:pic>
          <p:nvPicPr>
            <p:cNvPr id="13" name="Picture 12" descr="apps2.png"/>
            <p:cNvPicPr>
              <a:picLocks noChangeAspect="1"/>
            </p:cNvPicPr>
            <p:nvPr/>
          </p:nvPicPr>
          <p:blipFill>
            <a:blip r:embed="rId2" cstate="print"/>
            <a:stretch>
              <a:fillRect/>
            </a:stretch>
          </p:blipFill>
          <p:spPr>
            <a:xfrm>
              <a:off x="1109469" y="2712793"/>
              <a:ext cx="3605406" cy="1701821"/>
            </a:xfrm>
            <a:prstGeom prst="rect">
              <a:avLst/>
            </a:prstGeom>
          </p:spPr>
        </p:pic>
        <p:pic>
          <p:nvPicPr>
            <p:cNvPr id="14" name="Picture 13" descr="OS2.png"/>
            <p:cNvPicPr>
              <a:picLocks noChangeAspect="1"/>
            </p:cNvPicPr>
            <p:nvPr/>
          </p:nvPicPr>
          <p:blipFill>
            <a:blip r:embed="rId3" cstate="print"/>
            <a:stretch>
              <a:fillRect/>
            </a:stretch>
          </p:blipFill>
          <p:spPr>
            <a:xfrm>
              <a:off x="1132496" y="3972305"/>
              <a:ext cx="3504525" cy="2035169"/>
            </a:xfrm>
            <a:prstGeom prst="rect">
              <a:avLst/>
            </a:prstGeom>
          </p:spPr>
        </p:pic>
        <p:pic>
          <p:nvPicPr>
            <p:cNvPr id="15" name="Picture 14" descr="user personality.png"/>
            <p:cNvPicPr>
              <a:picLocks noChangeAspect="1"/>
            </p:cNvPicPr>
            <p:nvPr/>
          </p:nvPicPr>
          <p:blipFill>
            <a:blip r:embed="rId4" cstate="print"/>
            <a:stretch>
              <a:fillRect/>
            </a:stretch>
          </p:blipFill>
          <p:spPr>
            <a:xfrm>
              <a:off x="1171423" y="1391453"/>
              <a:ext cx="3508911" cy="1214961"/>
            </a:xfrm>
            <a:prstGeom prst="rect">
              <a:avLst/>
            </a:prstGeom>
          </p:spPr>
        </p:pic>
      </p:grpSp>
      <p:sp>
        <p:nvSpPr>
          <p:cNvPr id="6" name="Title 1"/>
          <p:cNvSpPr>
            <a:spLocks noGrp="1"/>
          </p:cNvSpPr>
          <p:nvPr>
            <p:ph type="title"/>
          </p:nvPr>
        </p:nvSpPr>
        <p:spPr>
          <a:xfrm>
            <a:off x="392590" y="365949"/>
            <a:ext cx="8229600" cy="561975"/>
          </a:xfrm>
        </p:spPr>
        <p:txBody>
          <a:bodyPr/>
          <a:lstStyle/>
          <a:p>
            <a:r>
              <a:rPr lang="en-GB" sz="2400" dirty="0" smtClean="0"/>
              <a:t>The Third Layer – User Personality</a:t>
            </a:r>
            <a:endParaRPr lang="en-US" sz="2400" dirty="0" smtClean="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test the Personalisation Server Connection</a:t>
            </a:r>
            <a:endParaRPr lang="en-GB" dirty="0"/>
          </a:p>
        </p:txBody>
      </p:sp>
      <p:sp>
        <p:nvSpPr>
          <p:cNvPr id="3" name="Content Placeholder 2"/>
          <p:cNvSpPr>
            <a:spLocks noGrp="1"/>
          </p:cNvSpPr>
          <p:nvPr>
            <p:ph sz="half" idx="1"/>
          </p:nvPr>
        </p:nvSpPr>
        <p:spPr>
          <a:xfrm>
            <a:off x="504825" y="1019175"/>
            <a:ext cx="8096250" cy="1000125"/>
          </a:xfrm>
        </p:spPr>
        <p:txBody>
          <a:bodyPr/>
          <a:lstStyle/>
          <a:p>
            <a:r>
              <a:rPr lang="en-GB" sz="2000" dirty="0" smtClean="0"/>
              <a:t>http://machinename/personalizationserver/status.aspx</a:t>
            </a:r>
            <a:endParaRPr lang="en-GB" sz="2000" dirty="0"/>
          </a:p>
        </p:txBody>
      </p:sp>
      <p:pic>
        <p:nvPicPr>
          <p:cNvPr id="7170" name="Picture 2"/>
          <p:cNvPicPr>
            <a:picLocks noChangeAspect="1" noChangeArrowheads="1"/>
          </p:cNvPicPr>
          <p:nvPr/>
        </p:nvPicPr>
        <p:blipFill>
          <a:blip r:embed="rId2" cstate="print"/>
          <a:srcRect/>
          <a:stretch>
            <a:fillRect/>
          </a:stretch>
        </p:blipFill>
        <p:spPr bwMode="auto">
          <a:xfrm>
            <a:off x="939009" y="1509713"/>
            <a:ext cx="6785766" cy="3609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test the Personalisation Server Connection</a:t>
            </a:r>
            <a:endParaRPr lang="en-GB" dirty="0"/>
          </a:p>
        </p:txBody>
      </p:sp>
      <p:sp>
        <p:nvSpPr>
          <p:cNvPr id="3" name="Content Placeholder 2"/>
          <p:cNvSpPr>
            <a:spLocks noGrp="1"/>
          </p:cNvSpPr>
          <p:nvPr>
            <p:ph sz="half" idx="1"/>
          </p:nvPr>
        </p:nvSpPr>
        <p:spPr>
          <a:xfrm>
            <a:off x="504825" y="1019175"/>
            <a:ext cx="8096250" cy="1000125"/>
          </a:xfrm>
        </p:spPr>
        <p:txBody>
          <a:bodyPr/>
          <a:lstStyle/>
          <a:p>
            <a:r>
              <a:rPr lang="en-GB" sz="2000" dirty="0" smtClean="0"/>
              <a:t>Check the client machine and look for the ProfileConfig.XML</a:t>
            </a:r>
          </a:p>
          <a:p>
            <a:pPr lvl="1"/>
            <a:r>
              <a:rPr lang="en-GB" sz="1600" dirty="0" smtClean="0"/>
              <a:t>C:\AppSenseCache\SID\ProfileConfig.XML</a:t>
            </a:r>
          </a:p>
          <a:p>
            <a:r>
              <a:rPr lang="en-GB" sz="2000" dirty="0" smtClean="0"/>
              <a:t/>
            </a:r>
            <a:br>
              <a:rPr lang="en-GB" sz="2000" dirty="0" smtClean="0"/>
            </a:br>
            <a:endParaRPr lang="en-GB" sz="2000" dirty="0"/>
          </a:p>
        </p:txBody>
      </p:sp>
      <p:pic>
        <p:nvPicPr>
          <p:cNvPr id="4" name="Picture 3"/>
          <p:cNvPicPr/>
          <p:nvPr/>
        </p:nvPicPr>
        <p:blipFill>
          <a:blip r:embed="rId2" cstate="print"/>
          <a:srcRect/>
          <a:stretch>
            <a:fillRect/>
          </a:stretch>
        </p:blipFill>
        <p:spPr bwMode="auto">
          <a:xfrm>
            <a:off x="2270432" y="1844850"/>
            <a:ext cx="4657725" cy="180352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394796" y="4500278"/>
            <a:ext cx="4354407"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the PVC has loaded..</a:t>
            </a:r>
            <a:endParaRPr lang="en-GB" dirty="0"/>
          </a:p>
        </p:txBody>
      </p:sp>
      <p:pic>
        <p:nvPicPr>
          <p:cNvPr id="5" name="Content Placeholder 4"/>
          <p:cNvPicPr>
            <a:picLocks noGrp="1"/>
          </p:cNvPicPr>
          <p:nvPr>
            <p:ph sz="half" idx="1"/>
          </p:nvPr>
        </p:nvPicPr>
        <p:blipFill>
          <a:blip r:embed="rId2" cstate="print"/>
          <a:srcRect/>
          <a:stretch>
            <a:fillRect/>
          </a:stretch>
        </p:blipFill>
        <p:spPr bwMode="auto">
          <a:xfrm>
            <a:off x="716507" y="1525430"/>
            <a:ext cx="7335671" cy="2527953"/>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Architecture and Scalability</a:t>
            </a:r>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AppSense Management Console</a:t>
            </a:r>
            <a:endParaRPr lang="en-GB" dirty="0"/>
          </a:p>
        </p:txBody>
      </p:sp>
      <p:sp>
        <p:nvSpPr>
          <p:cNvPr id="3" name="Content Placeholder 2"/>
          <p:cNvSpPr>
            <a:spLocks noGrp="1"/>
          </p:cNvSpPr>
          <p:nvPr>
            <p:ph idx="1"/>
          </p:nvPr>
        </p:nvSpPr>
        <p:spPr/>
        <p:txBody>
          <a:bodyPr/>
          <a:lstStyle/>
          <a:p>
            <a:r>
              <a:rPr lang="en-GB" dirty="0" smtClean="0"/>
              <a:t>AppSense Management Centre</a:t>
            </a:r>
          </a:p>
          <a:p>
            <a:pPr lvl="1"/>
            <a:r>
              <a:rPr lang="en-GB" dirty="0" smtClean="0"/>
              <a:t>Used to deploy agents and </a:t>
            </a:r>
            <a:r>
              <a:rPr lang="en-GB" dirty="0" err="1" smtClean="0"/>
              <a:t>configs</a:t>
            </a:r>
            <a:endParaRPr lang="en-GB" dirty="0" smtClean="0"/>
          </a:p>
          <a:p>
            <a:pPr lvl="1"/>
            <a:r>
              <a:rPr lang="en-GB" dirty="0" smtClean="0"/>
              <a:t>Updates to configurations</a:t>
            </a:r>
          </a:p>
          <a:p>
            <a:pPr lvl="1"/>
            <a:r>
              <a:rPr lang="en-GB" dirty="0" smtClean="0"/>
              <a:t>Control different groups of machines</a:t>
            </a:r>
          </a:p>
          <a:p>
            <a:pPr lvl="1"/>
            <a:r>
              <a:rPr lang="en-GB" dirty="0" smtClean="0"/>
              <a:t>Configuration version control</a:t>
            </a:r>
          </a:p>
          <a:p>
            <a:pPr lvl="1"/>
            <a:r>
              <a:rPr lang="en-GB" dirty="0" smtClean="0"/>
              <a:t>Centralised Auditing</a:t>
            </a: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AMC Sizing</a:t>
            </a:r>
            <a:endParaRPr lang="en-GB" dirty="0"/>
          </a:p>
        </p:txBody>
      </p:sp>
      <p:sp>
        <p:nvSpPr>
          <p:cNvPr id="3" name="Content Placeholder 2"/>
          <p:cNvSpPr>
            <a:spLocks noGrp="1"/>
          </p:cNvSpPr>
          <p:nvPr>
            <p:ph idx="1"/>
          </p:nvPr>
        </p:nvSpPr>
        <p:spPr/>
        <p:txBody>
          <a:bodyPr/>
          <a:lstStyle/>
          <a:p>
            <a:r>
              <a:rPr lang="en-GB" dirty="0" smtClean="0"/>
              <a:t>AppSense Management Centre</a:t>
            </a:r>
          </a:p>
          <a:p>
            <a:pPr lvl="1"/>
            <a:r>
              <a:rPr lang="en-GB" dirty="0" smtClean="0"/>
              <a:t>Agent typically between 5 – 10MB</a:t>
            </a:r>
            <a:br>
              <a:rPr lang="en-GB" dirty="0" smtClean="0"/>
            </a:br>
            <a:endParaRPr lang="en-GB" dirty="0" smtClean="0"/>
          </a:p>
          <a:p>
            <a:pPr lvl="1"/>
            <a:r>
              <a:rPr lang="en-GB" dirty="0" smtClean="0"/>
              <a:t>Configuration typically </a:t>
            </a:r>
            <a:r>
              <a:rPr lang="en-GB" dirty="0" err="1" smtClean="0"/>
              <a:t>apx</a:t>
            </a:r>
            <a:r>
              <a:rPr lang="en-GB" dirty="0" smtClean="0"/>
              <a:t> 500KB</a:t>
            </a:r>
            <a:br>
              <a:rPr lang="en-GB" dirty="0" smtClean="0"/>
            </a:br>
            <a:endParaRPr lang="en-GB" dirty="0" smtClean="0"/>
          </a:p>
          <a:p>
            <a:pPr lvl="1"/>
            <a:r>
              <a:rPr lang="en-GB" dirty="0" smtClean="0"/>
              <a:t>Average DB size </a:t>
            </a:r>
            <a:r>
              <a:rPr lang="en-GB" dirty="0" err="1" smtClean="0"/>
              <a:t>apx</a:t>
            </a:r>
            <a:r>
              <a:rPr lang="en-GB" dirty="0" smtClean="0"/>
              <a:t> 5 – 10GB for 10,000 users / 500 servers</a:t>
            </a:r>
            <a:br>
              <a:rPr lang="en-GB" dirty="0" smtClean="0"/>
            </a:br>
            <a:endParaRPr lang="en-GB" dirty="0" smtClean="0"/>
          </a:p>
          <a:p>
            <a:pPr lvl="1"/>
            <a:r>
              <a:rPr lang="en-GB" dirty="0" smtClean="0"/>
              <a:t>Single AMC can support </a:t>
            </a:r>
            <a:r>
              <a:rPr lang="en-GB" dirty="0" err="1" smtClean="0"/>
              <a:t>apx</a:t>
            </a:r>
            <a:r>
              <a:rPr lang="en-GB" dirty="0" smtClean="0"/>
              <a:t> 5000 connections (machines)~</a:t>
            </a:r>
            <a:br>
              <a:rPr lang="en-GB" dirty="0" smtClean="0"/>
            </a:br>
            <a:endParaRPr lang="en-GB" dirty="0" smtClean="0"/>
          </a:p>
          <a:p>
            <a:pPr lvl="1"/>
            <a:r>
              <a:rPr lang="en-GB" dirty="0" smtClean="0"/>
              <a:t>N+1 should be used for fault tolerance</a:t>
            </a:r>
            <a:br>
              <a:rPr lang="en-GB" dirty="0" smtClean="0"/>
            </a:br>
            <a:endParaRPr lang="en-GB" dirty="0" smtClean="0"/>
          </a:p>
          <a:p>
            <a:pPr lvl="1"/>
            <a:r>
              <a:rPr lang="en-GB" dirty="0" smtClean="0"/>
              <a:t>AMC supports Windows Network Load Balancing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Personalisation Server</a:t>
            </a:r>
            <a:endParaRPr lang="en-GB" dirty="0"/>
          </a:p>
        </p:txBody>
      </p:sp>
      <p:sp>
        <p:nvSpPr>
          <p:cNvPr id="3" name="Content Placeholder 2"/>
          <p:cNvSpPr>
            <a:spLocks noGrp="1"/>
          </p:cNvSpPr>
          <p:nvPr>
            <p:ph idx="1"/>
          </p:nvPr>
        </p:nvSpPr>
        <p:spPr/>
        <p:txBody>
          <a:bodyPr/>
          <a:lstStyle/>
          <a:p>
            <a:r>
              <a:rPr lang="en-GB" dirty="0" smtClean="0"/>
              <a:t>Used to “stream” profile information down to client machine on application start</a:t>
            </a:r>
          </a:p>
          <a:p>
            <a:r>
              <a:rPr lang="en-GB" dirty="0" smtClean="0"/>
              <a:t>Streams the files and registry settings needed by the application</a:t>
            </a:r>
            <a:br>
              <a:rPr lang="en-GB" dirty="0" smtClean="0"/>
            </a:br>
            <a:endParaRPr lang="en-GB" dirty="0" smtClean="0"/>
          </a:p>
          <a:p>
            <a:r>
              <a:rPr lang="en-GB" dirty="0" smtClean="0"/>
              <a:t>On application close, the settings are streamed back to the server and stored in the database</a:t>
            </a:r>
            <a:br>
              <a:rPr lang="en-GB" dirty="0" smtClean="0"/>
            </a:br>
            <a:endParaRPr lang="en-GB" dirty="0" smtClean="0"/>
          </a:p>
          <a:p>
            <a:r>
              <a:rPr lang="en-GB" dirty="0" smtClean="0"/>
              <a:t>PS Communication Diagram.....</a:t>
            </a:r>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Personalisation Server Sizing</a:t>
            </a:r>
            <a:endParaRPr lang="en-GB" dirty="0"/>
          </a:p>
        </p:txBody>
      </p:sp>
      <p:sp>
        <p:nvSpPr>
          <p:cNvPr id="3" name="Content Placeholder 2"/>
          <p:cNvSpPr>
            <a:spLocks noGrp="1"/>
          </p:cNvSpPr>
          <p:nvPr>
            <p:ph idx="1"/>
          </p:nvPr>
        </p:nvSpPr>
        <p:spPr/>
        <p:txBody>
          <a:bodyPr/>
          <a:lstStyle/>
          <a:p>
            <a:r>
              <a:rPr lang="en-GB" sz="2000" dirty="0" smtClean="0"/>
              <a:t>AppSense Environment Manager</a:t>
            </a:r>
          </a:p>
          <a:p>
            <a:pPr lvl="1"/>
            <a:r>
              <a:rPr lang="en-GB" sz="1800" dirty="0" smtClean="0"/>
              <a:t>Typical Profile Size 3 – 5MB per user</a:t>
            </a:r>
            <a:br>
              <a:rPr lang="en-GB" sz="1800" dirty="0" smtClean="0"/>
            </a:br>
            <a:endParaRPr lang="en-GB" sz="1800" dirty="0" smtClean="0"/>
          </a:p>
          <a:p>
            <a:pPr lvl="1"/>
            <a:r>
              <a:rPr lang="en-GB" sz="1800" dirty="0" smtClean="0"/>
              <a:t>Default 5 profile snapshot per user</a:t>
            </a:r>
            <a:br>
              <a:rPr lang="en-GB" sz="1800" dirty="0" smtClean="0"/>
            </a:br>
            <a:endParaRPr lang="en-GB" sz="1800" dirty="0" smtClean="0"/>
          </a:p>
          <a:p>
            <a:pPr lvl="1"/>
            <a:r>
              <a:rPr lang="en-GB" sz="1800" dirty="0" smtClean="0"/>
              <a:t>Data is compressed for the PS Server and DB</a:t>
            </a:r>
            <a:br>
              <a:rPr lang="en-GB" sz="1800" dirty="0" smtClean="0"/>
            </a:br>
            <a:endParaRPr lang="en-GB" sz="1800" dirty="0" smtClean="0"/>
          </a:p>
          <a:p>
            <a:pPr lvl="1"/>
            <a:r>
              <a:rPr lang="en-GB" sz="1800" dirty="0" smtClean="0"/>
              <a:t>2000 users</a:t>
            </a:r>
          </a:p>
          <a:p>
            <a:pPr lvl="2"/>
            <a:r>
              <a:rPr lang="en-GB" sz="2000" dirty="0" smtClean="0"/>
              <a:t>2000 x 5MB = 10 GB</a:t>
            </a:r>
          </a:p>
          <a:p>
            <a:pPr lvl="2"/>
            <a:r>
              <a:rPr lang="en-GB" sz="2000" dirty="0" smtClean="0"/>
              <a:t>10GB x 5 snapshots = 50GB</a:t>
            </a:r>
            <a:br>
              <a:rPr lang="en-GB" sz="2000" dirty="0" smtClean="0"/>
            </a:br>
            <a:endParaRPr lang="en-GB" sz="2000" dirty="0" smtClean="0"/>
          </a:p>
          <a:p>
            <a:pPr lvl="1"/>
            <a:r>
              <a:rPr lang="en-GB" sz="1800" dirty="0" smtClean="0"/>
              <a:t>Single PS can support </a:t>
            </a:r>
            <a:r>
              <a:rPr lang="en-GB" sz="1800" dirty="0" err="1" smtClean="0"/>
              <a:t>apx</a:t>
            </a:r>
            <a:r>
              <a:rPr lang="en-GB" sz="1800" dirty="0" smtClean="0"/>
              <a:t> 7000 connections per CORE! </a:t>
            </a:r>
            <a:br>
              <a:rPr lang="en-GB" sz="1800" dirty="0" smtClean="0"/>
            </a:br>
            <a:endParaRPr lang="en-GB" sz="1800" dirty="0" smtClean="0"/>
          </a:p>
          <a:p>
            <a:pPr lvl="1"/>
            <a:r>
              <a:rPr lang="en-GB" sz="1800" dirty="0" smtClean="0"/>
              <a:t>N+1 should be used for fault tolerance</a:t>
            </a:r>
            <a:br>
              <a:rPr lang="en-GB" sz="1800" dirty="0" smtClean="0"/>
            </a:br>
            <a:endParaRPr lang="en-GB" sz="1800" dirty="0" smtClean="0"/>
          </a:p>
          <a:p>
            <a:pPr lvl="1"/>
            <a:r>
              <a:rPr lang="en-GB" sz="1800" dirty="0" smtClean="0"/>
              <a:t>PS supports Windows Network Load Balancing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620712"/>
          </a:xfrm>
        </p:spPr>
        <p:txBody>
          <a:bodyPr/>
          <a:lstStyle/>
          <a:p>
            <a:r>
              <a:rPr lang="en-GB" dirty="0" smtClean="0"/>
              <a:t>V8 Architecture – Management Communication</a:t>
            </a:r>
            <a:endParaRPr lang="en-GB" dirty="0"/>
          </a:p>
        </p:txBody>
      </p:sp>
      <p:sp>
        <p:nvSpPr>
          <p:cNvPr id="109" name="Title 1"/>
          <p:cNvSpPr txBox="1">
            <a:spLocks/>
          </p:cNvSpPr>
          <p:nvPr/>
        </p:nvSpPr>
        <p:spPr bwMode="auto">
          <a:xfrm>
            <a:off x="439387" y="272659"/>
            <a:ext cx="8229600" cy="620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smtClean="0">
                <a:ln>
                  <a:noFill/>
                </a:ln>
                <a:solidFill>
                  <a:srgbClr val="00B050"/>
                </a:solidFill>
                <a:effectLst/>
                <a:uLnTx/>
                <a:uFillTx/>
                <a:latin typeface="Trebuchet MS" pitchFamily="34" charset="0"/>
                <a:ea typeface="+mj-ea"/>
                <a:cs typeface="+mj-cs"/>
              </a:rPr>
              <a:t>V8 Architecture – Personalization</a:t>
            </a:r>
            <a:r>
              <a:rPr kumimoji="0" lang="en-GB" sz="2800" b="0" i="0" u="none" strike="noStrike" kern="1200" cap="none" spc="0" normalizeH="0" noProof="0" dirty="0" smtClean="0">
                <a:ln>
                  <a:noFill/>
                </a:ln>
                <a:solidFill>
                  <a:srgbClr val="00B050"/>
                </a:solidFill>
                <a:effectLst/>
                <a:uLnTx/>
                <a:uFillTx/>
                <a:latin typeface="Trebuchet MS" pitchFamily="34" charset="0"/>
                <a:ea typeface="+mj-ea"/>
                <a:cs typeface="+mj-cs"/>
              </a:rPr>
              <a:t> Communication</a:t>
            </a:r>
            <a:endParaRPr kumimoji="0" lang="en-GB" sz="2800" b="0" i="0" u="none" strike="noStrike" kern="1200" cap="none" spc="0" normalizeH="0" baseline="0" noProof="0" dirty="0">
              <a:ln>
                <a:noFill/>
              </a:ln>
              <a:solidFill>
                <a:srgbClr val="00B050"/>
              </a:solidFill>
              <a:effectLst/>
              <a:uLnTx/>
              <a:uFillTx/>
              <a:latin typeface="Trebuchet MS" pitchFamily="34" charset="0"/>
              <a:ea typeface="+mj-ea"/>
              <a:cs typeface="+mj-cs"/>
            </a:endParaRPr>
          </a:p>
        </p:txBody>
      </p:sp>
      <p:sp>
        <p:nvSpPr>
          <p:cNvPr id="108" name="TextBox 107"/>
          <p:cNvSpPr txBox="1"/>
          <p:nvPr/>
        </p:nvSpPr>
        <p:spPr>
          <a:xfrm>
            <a:off x="3740727" y="3918858"/>
            <a:ext cx="5070764" cy="2154436"/>
          </a:xfrm>
          <a:prstGeom prst="rect">
            <a:avLst/>
          </a:prstGeom>
          <a:noFill/>
        </p:spPr>
        <p:txBody>
          <a:bodyPr wrap="square" rtlCol="0">
            <a:spAutoFit/>
          </a:bodyPr>
          <a:lstStyle/>
          <a:p>
            <a:pPr>
              <a:buFont typeface="Arial" pitchFamily="34" charset="0"/>
              <a:buChar char="•"/>
            </a:pPr>
            <a:r>
              <a:rPr lang="en-GB" sz="1400" dirty="0" smtClean="0"/>
              <a:t> </a:t>
            </a:r>
            <a:r>
              <a:rPr lang="en-GB" sz="1200" dirty="0" smtClean="0"/>
              <a:t>CCA polls the AppSense Management Server based on a poll period and at machine start up. </a:t>
            </a:r>
            <a:br>
              <a:rPr lang="en-GB" sz="1200" dirty="0" smtClean="0"/>
            </a:br>
            <a:endParaRPr lang="en-GB" sz="1200" dirty="0" smtClean="0"/>
          </a:p>
          <a:p>
            <a:pPr>
              <a:buFont typeface="Arial" pitchFamily="34" charset="0"/>
              <a:buChar char="•"/>
            </a:pPr>
            <a:r>
              <a:rPr lang="en-GB" sz="1200" dirty="0" smtClean="0"/>
              <a:t>CCA communicates via HTTP or HTTPS. </a:t>
            </a:r>
            <a:br>
              <a:rPr lang="en-GB" sz="1200" dirty="0" smtClean="0"/>
            </a:br>
            <a:endParaRPr lang="en-GB" sz="1200" dirty="0" smtClean="0"/>
          </a:p>
          <a:p>
            <a:pPr>
              <a:buFont typeface="Arial" pitchFamily="34" charset="0"/>
              <a:buChar char="•"/>
            </a:pPr>
            <a:r>
              <a:rPr lang="en-GB" sz="1200" dirty="0" smtClean="0"/>
              <a:t>CCA in charge of downloading Agents and configurations via BITS</a:t>
            </a:r>
            <a:br>
              <a:rPr lang="en-GB" sz="1200" dirty="0" smtClean="0"/>
            </a:br>
            <a:endParaRPr lang="en-GB" sz="1200" dirty="0" smtClean="0"/>
          </a:p>
          <a:p>
            <a:pPr>
              <a:buFont typeface="Arial" pitchFamily="34" charset="0"/>
              <a:buChar char="•"/>
            </a:pPr>
            <a:r>
              <a:rPr lang="en-GB" sz="1200" dirty="0" smtClean="0"/>
              <a:t>CCA also responsible for uploading Auditing events from the other products.</a:t>
            </a:r>
            <a:br>
              <a:rPr lang="en-GB" sz="1200" dirty="0" smtClean="0"/>
            </a:br>
            <a:endParaRPr lang="en-GB" sz="1200" dirty="0" smtClean="0"/>
          </a:p>
          <a:p>
            <a:pPr>
              <a:buFont typeface="Arial" pitchFamily="34" charset="0"/>
              <a:buChar char="•"/>
            </a:pPr>
            <a:r>
              <a:rPr lang="en-GB" sz="1200" dirty="0" smtClean="0"/>
              <a:t>Agents, Configurations and auditing events are all stored in DB</a:t>
            </a:r>
            <a:endParaRPr lang="en-GB" sz="1200" dirty="0"/>
          </a:p>
        </p:txBody>
      </p:sp>
      <p:sp>
        <p:nvSpPr>
          <p:cNvPr id="61" name="Rectangle 60"/>
          <p:cNvSpPr/>
          <p:nvPr/>
        </p:nvSpPr>
        <p:spPr>
          <a:xfrm>
            <a:off x="4283035" y="1995056"/>
            <a:ext cx="1890156" cy="1541812"/>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2" descr="http://tbn0.google.com/images?q=tbn:1dNjnYVtRYR3pM:http://h41201.www4.hp.com/tradein/images/static/businessUnits/HP_ProLiant_ML370_G4_server.jpg">
            <a:hlinkClick r:id="rId2"/>
          </p:cNvPr>
          <p:cNvPicPr>
            <a:picLocks noChangeAspect="1" noChangeArrowheads="1"/>
          </p:cNvPicPr>
          <p:nvPr/>
        </p:nvPicPr>
        <p:blipFill>
          <a:blip r:embed="rId3" cstate="print"/>
          <a:srcRect/>
          <a:stretch>
            <a:fillRect/>
          </a:stretch>
        </p:blipFill>
        <p:spPr bwMode="auto">
          <a:xfrm>
            <a:off x="7656498" y="4824731"/>
            <a:ext cx="841161" cy="880285"/>
          </a:xfrm>
          <a:prstGeom prst="rect">
            <a:avLst/>
          </a:prstGeom>
          <a:noFill/>
        </p:spPr>
      </p:pic>
      <p:pic>
        <p:nvPicPr>
          <p:cNvPr id="12" name="Picture 4" descr="http://tbn0.google.com/images?q=tbn:gT9EuIu7OT12EM:http://images.techtree.com/ttimages/story/88315_zenith_600x600.jpg">
            <a:hlinkClick r:id="rId4"/>
          </p:cNvPr>
          <p:cNvPicPr>
            <a:picLocks noChangeAspect="1" noChangeArrowheads="1"/>
          </p:cNvPicPr>
          <p:nvPr/>
        </p:nvPicPr>
        <p:blipFill>
          <a:blip r:embed="rId5" cstate="print"/>
          <a:srcRect/>
          <a:stretch>
            <a:fillRect/>
          </a:stretch>
        </p:blipFill>
        <p:spPr bwMode="auto">
          <a:xfrm>
            <a:off x="1223716" y="3774796"/>
            <a:ext cx="904081" cy="904082"/>
          </a:xfrm>
          <a:prstGeom prst="rect">
            <a:avLst/>
          </a:prstGeom>
          <a:noFill/>
        </p:spPr>
      </p:pic>
      <p:pic>
        <p:nvPicPr>
          <p:cNvPr id="13" name="Picture 2" descr="http://www.creativeit.tv/images/ibm-notebook-repairs.jpg"/>
          <p:cNvPicPr>
            <a:picLocks noChangeAspect="1" noChangeArrowheads="1"/>
          </p:cNvPicPr>
          <p:nvPr/>
        </p:nvPicPr>
        <p:blipFill>
          <a:blip r:embed="rId6" cstate="print"/>
          <a:srcRect/>
          <a:stretch>
            <a:fillRect/>
          </a:stretch>
        </p:blipFill>
        <p:spPr bwMode="auto">
          <a:xfrm>
            <a:off x="269588" y="5231994"/>
            <a:ext cx="763567" cy="647091"/>
          </a:xfrm>
          <a:prstGeom prst="rect">
            <a:avLst/>
          </a:prstGeom>
          <a:noFill/>
        </p:spPr>
      </p:pic>
      <p:pic>
        <p:nvPicPr>
          <p:cNvPr id="14"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244507" y="1189874"/>
            <a:ext cx="405782" cy="722053"/>
          </a:xfrm>
          <a:prstGeom prst="rect">
            <a:avLst/>
          </a:prstGeom>
          <a:noFill/>
        </p:spPr>
      </p:pic>
      <p:pic>
        <p:nvPicPr>
          <p:cNvPr id="16"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646289" y="1199770"/>
            <a:ext cx="405782" cy="722053"/>
          </a:xfrm>
          <a:prstGeom prst="rect">
            <a:avLst/>
          </a:prstGeom>
          <a:noFill/>
        </p:spPr>
      </p:pic>
      <p:pic>
        <p:nvPicPr>
          <p:cNvPr id="17"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668059" y="1922186"/>
            <a:ext cx="405782" cy="722053"/>
          </a:xfrm>
          <a:prstGeom prst="rect">
            <a:avLst/>
          </a:prstGeom>
          <a:noFill/>
        </p:spPr>
      </p:pic>
      <p:pic>
        <p:nvPicPr>
          <p:cNvPr id="18"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250444" y="1884580"/>
            <a:ext cx="405782" cy="722053"/>
          </a:xfrm>
          <a:prstGeom prst="rect">
            <a:avLst/>
          </a:prstGeom>
          <a:noFill/>
        </p:spPr>
      </p:pic>
      <p:pic>
        <p:nvPicPr>
          <p:cNvPr id="21" name="Picture 2" descr="http://tbn0.google.com/images?q=tbn:1dNjnYVtRYR3pM:http://h41201.www4.hp.com/tradein/images/static/businessUnits/HP_ProLiant_ML370_G4_server.jpg">
            <a:hlinkClick r:id="rId2"/>
          </p:cNvPr>
          <p:cNvPicPr>
            <a:picLocks noChangeAspect="1" noChangeArrowheads="1"/>
          </p:cNvPicPr>
          <p:nvPr/>
        </p:nvPicPr>
        <p:blipFill>
          <a:blip r:embed="rId3" cstate="print"/>
          <a:srcRect/>
          <a:stretch>
            <a:fillRect/>
          </a:stretch>
        </p:blipFill>
        <p:spPr bwMode="auto">
          <a:xfrm>
            <a:off x="7704000" y="1477867"/>
            <a:ext cx="841161" cy="880285"/>
          </a:xfrm>
          <a:prstGeom prst="rect">
            <a:avLst/>
          </a:prstGeom>
          <a:noFill/>
        </p:spPr>
      </p:pic>
      <p:pic>
        <p:nvPicPr>
          <p:cNvPr id="25" name="Picture 2" descr="http://www.creativeit.tv/images/ibm-notebook-repairs.jpg"/>
          <p:cNvPicPr>
            <a:picLocks noChangeAspect="1" noChangeArrowheads="1"/>
          </p:cNvPicPr>
          <p:nvPr/>
        </p:nvPicPr>
        <p:blipFill>
          <a:blip r:embed="rId6" cstate="print"/>
          <a:srcRect/>
          <a:stretch>
            <a:fillRect/>
          </a:stretch>
        </p:blipFill>
        <p:spPr bwMode="auto">
          <a:xfrm>
            <a:off x="968254" y="5598151"/>
            <a:ext cx="763567" cy="647091"/>
          </a:xfrm>
          <a:prstGeom prst="rect">
            <a:avLst/>
          </a:prstGeom>
          <a:noFill/>
        </p:spPr>
      </p:pic>
      <p:pic>
        <p:nvPicPr>
          <p:cNvPr id="26" name="Picture 4" descr="http://tbn0.google.com/images?q=tbn:gT9EuIu7OT12EM:http://images.techtree.com/ttimages/story/88315_zenith_600x600.jpg">
            <a:hlinkClick r:id="rId4"/>
          </p:cNvPr>
          <p:cNvPicPr>
            <a:picLocks noChangeAspect="1" noChangeArrowheads="1"/>
          </p:cNvPicPr>
          <p:nvPr/>
        </p:nvPicPr>
        <p:blipFill>
          <a:blip r:embed="rId5" cstate="print"/>
          <a:srcRect/>
          <a:stretch>
            <a:fillRect/>
          </a:stretch>
        </p:blipFill>
        <p:spPr bwMode="auto">
          <a:xfrm>
            <a:off x="390465" y="3380930"/>
            <a:ext cx="904081" cy="904082"/>
          </a:xfrm>
          <a:prstGeom prst="rect">
            <a:avLst/>
          </a:prstGeom>
          <a:noFill/>
        </p:spPr>
      </p:pic>
      <p:sp>
        <p:nvSpPr>
          <p:cNvPr id="34" name="Rectangle 33"/>
          <p:cNvSpPr/>
          <p:nvPr/>
        </p:nvSpPr>
        <p:spPr>
          <a:xfrm>
            <a:off x="237506" y="1128156"/>
            <a:ext cx="902526" cy="1959428"/>
          </a:xfrm>
          <a:prstGeom prst="rect">
            <a:avLst/>
          </a:prstGeom>
          <a:solidFill>
            <a:schemeClr val="accent5">
              <a:lumMod val="20000"/>
              <a:lumOff val="80000"/>
              <a:alpha val="28000"/>
            </a:schemeClr>
          </a:solidFill>
          <a:ln w="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73132" y="2636321"/>
            <a:ext cx="890650" cy="461665"/>
          </a:xfrm>
          <a:prstGeom prst="rect">
            <a:avLst/>
          </a:prstGeom>
          <a:noFill/>
        </p:spPr>
        <p:txBody>
          <a:bodyPr wrap="square" rtlCol="0">
            <a:spAutoFit/>
          </a:bodyPr>
          <a:lstStyle/>
          <a:p>
            <a:pPr algn="ctr"/>
            <a:r>
              <a:rPr lang="en-GB" sz="1200" dirty="0" smtClean="0"/>
              <a:t>Thin Clients</a:t>
            </a:r>
          </a:p>
        </p:txBody>
      </p:sp>
      <p:sp>
        <p:nvSpPr>
          <p:cNvPr id="36" name="Rectangle 35"/>
          <p:cNvSpPr/>
          <p:nvPr/>
        </p:nvSpPr>
        <p:spPr>
          <a:xfrm>
            <a:off x="247402" y="3382488"/>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3028" y="4510643"/>
            <a:ext cx="1818904" cy="276999"/>
          </a:xfrm>
          <a:prstGeom prst="rect">
            <a:avLst/>
          </a:prstGeom>
          <a:noFill/>
        </p:spPr>
        <p:txBody>
          <a:bodyPr wrap="square" rtlCol="0">
            <a:spAutoFit/>
          </a:bodyPr>
          <a:lstStyle/>
          <a:p>
            <a:pPr algn="ctr"/>
            <a:r>
              <a:rPr lang="en-GB" sz="1200" dirty="0" smtClean="0"/>
              <a:t>Fat Client Desktop</a:t>
            </a:r>
          </a:p>
        </p:txBody>
      </p:sp>
      <p:sp>
        <p:nvSpPr>
          <p:cNvPr id="39" name="Rectangle 38"/>
          <p:cNvSpPr/>
          <p:nvPr/>
        </p:nvSpPr>
        <p:spPr>
          <a:xfrm>
            <a:off x="245423" y="5185558"/>
            <a:ext cx="1890156" cy="1438893"/>
          </a:xfrm>
          <a:prstGeom prst="rect">
            <a:avLst/>
          </a:prstGeom>
          <a:solidFill>
            <a:schemeClr val="accent5">
              <a:lumMod val="20000"/>
              <a:lumOff val="80000"/>
              <a:alpha val="29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81049" y="6301839"/>
            <a:ext cx="1818904" cy="276999"/>
          </a:xfrm>
          <a:prstGeom prst="rect">
            <a:avLst/>
          </a:prstGeom>
          <a:noFill/>
        </p:spPr>
        <p:txBody>
          <a:bodyPr wrap="square" rtlCol="0">
            <a:spAutoFit/>
          </a:bodyPr>
          <a:lstStyle/>
          <a:p>
            <a:pPr algn="ctr"/>
            <a:r>
              <a:rPr lang="en-GB" sz="1200" dirty="0" smtClean="0"/>
              <a:t>Fat Client Laptops</a:t>
            </a:r>
          </a:p>
        </p:txBody>
      </p:sp>
      <p:sp>
        <p:nvSpPr>
          <p:cNvPr id="51" name="TextBox 50"/>
          <p:cNvSpPr txBox="1"/>
          <p:nvPr/>
        </p:nvSpPr>
        <p:spPr>
          <a:xfrm>
            <a:off x="7170717" y="1062841"/>
            <a:ext cx="1818904" cy="461665"/>
          </a:xfrm>
          <a:prstGeom prst="rect">
            <a:avLst/>
          </a:prstGeom>
          <a:noFill/>
        </p:spPr>
        <p:txBody>
          <a:bodyPr wrap="square" rtlCol="0">
            <a:spAutoFit/>
          </a:bodyPr>
          <a:lstStyle/>
          <a:p>
            <a:pPr algn="ctr"/>
            <a:r>
              <a:rPr lang="en-GB" sz="1200" dirty="0" smtClean="0"/>
              <a:t>Management Server</a:t>
            </a:r>
            <a:br>
              <a:rPr lang="en-GB" sz="1200" dirty="0" smtClean="0"/>
            </a:br>
            <a:r>
              <a:rPr lang="en-GB" sz="1200" dirty="0" smtClean="0"/>
              <a:t>Database (SQL)</a:t>
            </a:r>
            <a:endParaRPr lang="en-GB" sz="1200" i="1" dirty="0" smtClean="0"/>
          </a:p>
        </p:txBody>
      </p:sp>
      <p:sp>
        <p:nvSpPr>
          <p:cNvPr id="52" name="TextBox 51"/>
          <p:cNvSpPr txBox="1"/>
          <p:nvPr/>
        </p:nvSpPr>
        <p:spPr>
          <a:xfrm>
            <a:off x="7156861" y="5727864"/>
            <a:ext cx="1818904" cy="461665"/>
          </a:xfrm>
          <a:prstGeom prst="rect">
            <a:avLst/>
          </a:prstGeom>
          <a:noFill/>
        </p:spPr>
        <p:txBody>
          <a:bodyPr wrap="square" rtlCol="0">
            <a:spAutoFit/>
          </a:bodyPr>
          <a:lstStyle/>
          <a:p>
            <a:pPr algn="ctr"/>
            <a:r>
              <a:rPr lang="en-GB" sz="1200" dirty="0" smtClean="0"/>
              <a:t>Personalisation</a:t>
            </a:r>
            <a:br>
              <a:rPr lang="en-GB" sz="1200" dirty="0" smtClean="0"/>
            </a:br>
            <a:r>
              <a:rPr lang="en-GB" sz="1200" dirty="0" smtClean="0"/>
              <a:t>Database (SQL)</a:t>
            </a:r>
            <a:endParaRPr lang="en-GB" sz="1200" i="1" dirty="0" smtClean="0"/>
          </a:p>
        </p:txBody>
      </p:sp>
      <p:grpSp>
        <p:nvGrpSpPr>
          <p:cNvPr id="3" name="Group 100"/>
          <p:cNvGrpSpPr/>
          <p:nvPr/>
        </p:nvGrpSpPr>
        <p:grpSpPr>
          <a:xfrm>
            <a:off x="4283033" y="4294911"/>
            <a:ext cx="1999014" cy="1524000"/>
            <a:chOff x="4283033" y="4294911"/>
            <a:chExt cx="1999014" cy="1524000"/>
          </a:xfrm>
        </p:grpSpPr>
        <p:sp>
          <p:nvSpPr>
            <p:cNvPr id="55" name="Rectangle 54"/>
            <p:cNvSpPr/>
            <p:nvPr/>
          </p:nvSpPr>
          <p:spPr>
            <a:xfrm>
              <a:off x="4283033" y="4294911"/>
              <a:ext cx="1999014" cy="152400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809180" y="4380610"/>
              <a:ext cx="1009862" cy="695484"/>
            </a:xfrm>
            <a:prstGeom prst="rect">
              <a:avLst/>
            </a:prstGeom>
            <a:noFill/>
            <a:ln w="9525">
              <a:noFill/>
              <a:miter lim="800000"/>
              <a:headEnd/>
              <a:tailEnd/>
            </a:ln>
          </p:spPr>
        </p:pic>
        <p:sp>
          <p:nvSpPr>
            <p:cNvPr id="44" name="TextBox 43"/>
            <p:cNvSpPr txBox="1"/>
            <p:nvPr/>
          </p:nvSpPr>
          <p:spPr>
            <a:xfrm>
              <a:off x="4446556" y="5102484"/>
              <a:ext cx="1688505" cy="600164"/>
            </a:xfrm>
            <a:prstGeom prst="rect">
              <a:avLst/>
            </a:prstGeom>
            <a:noFill/>
          </p:spPr>
          <p:txBody>
            <a:bodyPr wrap="square" rtlCol="0">
              <a:spAutoFit/>
            </a:bodyPr>
            <a:lstStyle/>
            <a:p>
              <a:pPr algn="ctr"/>
              <a:r>
                <a:rPr lang="en-GB" sz="1100" b="1" dirty="0" smtClean="0"/>
                <a:t>AppSense Personalization Server</a:t>
              </a:r>
              <a:br>
                <a:rPr lang="en-GB" sz="1100" b="1" dirty="0" smtClean="0"/>
              </a:br>
              <a:r>
                <a:rPr lang="en-GB" sz="1100" b="1" i="1" dirty="0" smtClean="0"/>
                <a:t>W2K3/W2K8 with IIS</a:t>
              </a:r>
            </a:p>
          </p:txBody>
        </p:sp>
      </p:grpSp>
      <p:pic>
        <p:nvPicPr>
          <p:cNvPr id="45"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717205" y="2058412"/>
            <a:ext cx="1087851" cy="755097"/>
          </a:xfrm>
          <a:prstGeom prst="rect">
            <a:avLst/>
          </a:prstGeom>
          <a:noFill/>
          <a:ln w="9525">
            <a:noFill/>
            <a:miter lim="800000"/>
            <a:headEnd/>
            <a:tailEnd/>
          </a:ln>
        </p:spPr>
      </p:pic>
      <p:sp>
        <p:nvSpPr>
          <p:cNvPr id="47" name="TextBox 46"/>
          <p:cNvSpPr txBox="1"/>
          <p:nvPr/>
        </p:nvSpPr>
        <p:spPr>
          <a:xfrm>
            <a:off x="4326577" y="2842161"/>
            <a:ext cx="1818904" cy="646331"/>
          </a:xfrm>
          <a:prstGeom prst="rect">
            <a:avLst/>
          </a:prstGeom>
          <a:noFill/>
        </p:spPr>
        <p:txBody>
          <a:bodyPr wrap="square" rtlCol="0">
            <a:spAutoFit/>
          </a:bodyPr>
          <a:lstStyle/>
          <a:p>
            <a:pPr algn="ctr"/>
            <a:r>
              <a:rPr lang="en-GB" sz="1200" dirty="0" smtClean="0"/>
              <a:t>AppSense Management Server</a:t>
            </a:r>
            <a:br>
              <a:rPr lang="en-GB" sz="1200" dirty="0" smtClean="0"/>
            </a:br>
            <a:r>
              <a:rPr lang="en-GB" sz="1200" i="1" dirty="0" smtClean="0"/>
              <a:t>W2K3/W2K8 with IIS</a:t>
            </a:r>
          </a:p>
        </p:txBody>
      </p:sp>
      <p:pic>
        <p:nvPicPr>
          <p:cNvPr id="6" name="Picture 5" descr="comp.png"/>
          <p:cNvPicPr>
            <a:picLocks noChangeAspect="1"/>
          </p:cNvPicPr>
          <p:nvPr/>
        </p:nvPicPr>
        <p:blipFill>
          <a:blip r:embed="rId11" cstate="print"/>
          <a:stretch>
            <a:fillRect/>
          </a:stretch>
        </p:blipFill>
        <p:spPr>
          <a:xfrm>
            <a:off x="1815657" y="1286811"/>
            <a:ext cx="253229" cy="471396"/>
          </a:xfrm>
          <a:prstGeom prst="rect">
            <a:avLst/>
          </a:prstGeom>
        </p:spPr>
      </p:pic>
      <p:pic>
        <p:nvPicPr>
          <p:cNvPr id="27" name="Picture 26" descr="comp.png"/>
          <p:cNvPicPr>
            <a:picLocks noChangeAspect="1"/>
          </p:cNvPicPr>
          <p:nvPr/>
        </p:nvPicPr>
        <p:blipFill>
          <a:blip r:embed="rId11" cstate="print"/>
          <a:stretch>
            <a:fillRect/>
          </a:stretch>
        </p:blipFill>
        <p:spPr>
          <a:xfrm>
            <a:off x="1913963" y="1410989"/>
            <a:ext cx="253229" cy="471396"/>
          </a:xfrm>
          <a:prstGeom prst="rect">
            <a:avLst/>
          </a:prstGeom>
        </p:spPr>
      </p:pic>
      <p:pic>
        <p:nvPicPr>
          <p:cNvPr id="28" name="Picture 27" descr="comp.png"/>
          <p:cNvPicPr>
            <a:picLocks noChangeAspect="1"/>
          </p:cNvPicPr>
          <p:nvPr/>
        </p:nvPicPr>
        <p:blipFill>
          <a:blip r:embed="rId11" cstate="print"/>
          <a:stretch>
            <a:fillRect/>
          </a:stretch>
        </p:blipFill>
        <p:spPr>
          <a:xfrm>
            <a:off x="2012270" y="1535169"/>
            <a:ext cx="253229" cy="471396"/>
          </a:xfrm>
          <a:prstGeom prst="rect">
            <a:avLst/>
          </a:prstGeom>
        </p:spPr>
      </p:pic>
      <p:pic>
        <p:nvPicPr>
          <p:cNvPr id="29" name="Picture 28" descr="comp.png"/>
          <p:cNvPicPr>
            <a:picLocks noChangeAspect="1"/>
          </p:cNvPicPr>
          <p:nvPr/>
        </p:nvPicPr>
        <p:blipFill>
          <a:blip r:embed="rId11" cstate="print"/>
          <a:stretch>
            <a:fillRect/>
          </a:stretch>
        </p:blipFill>
        <p:spPr>
          <a:xfrm>
            <a:off x="2110575" y="1659348"/>
            <a:ext cx="253229" cy="471396"/>
          </a:xfrm>
          <a:prstGeom prst="rect">
            <a:avLst/>
          </a:prstGeom>
        </p:spPr>
      </p:pic>
      <p:pic>
        <p:nvPicPr>
          <p:cNvPr id="30" name="Picture 29" descr="comp.png"/>
          <p:cNvPicPr>
            <a:picLocks noChangeAspect="1"/>
          </p:cNvPicPr>
          <p:nvPr/>
        </p:nvPicPr>
        <p:blipFill>
          <a:blip r:embed="rId12" cstate="print"/>
          <a:stretch>
            <a:fillRect/>
          </a:stretch>
        </p:blipFill>
        <p:spPr>
          <a:xfrm>
            <a:off x="2271018" y="1190047"/>
            <a:ext cx="274490" cy="510976"/>
          </a:xfrm>
          <a:prstGeom prst="rect">
            <a:avLst/>
          </a:prstGeom>
        </p:spPr>
      </p:pic>
      <p:pic>
        <p:nvPicPr>
          <p:cNvPr id="31" name="Picture 30" descr="comp.png"/>
          <p:cNvPicPr>
            <a:picLocks noChangeAspect="1"/>
          </p:cNvPicPr>
          <p:nvPr/>
        </p:nvPicPr>
        <p:blipFill>
          <a:blip r:embed="rId12" cstate="print"/>
          <a:stretch>
            <a:fillRect/>
          </a:stretch>
        </p:blipFill>
        <p:spPr>
          <a:xfrm>
            <a:off x="2369324" y="1314227"/>
            <a:ext cx="274490" cy="510976"/>
          </a:xfrm>
          <a:prstGeom prst="rect">
            <a:avLst/>
          </a:prstGeom>
        </p:spPr>
      </p:pic>
      <p:pic>
        <p:nvPicPr>
          <p:cNvPr id="32" name="Picture 31" descr="comp.png"/>
          <p:cNvPicPr>
            <a:picLocks noChangeAspect="1"/>
          </p:cNvPicPr>
          <p:nvPr/>
        </p:nvPicPr>
        <p:blipFill>
          <a:blip r:embed="rId12" cstate="print"/>
          <a:stretch>
            <a:fillRect/>
          </a:stretch>
        </p:blipFill>
        <p:spPr>
          <a:xfrm>
            <a:off x="2467631" y="1438405"/>
            <a:ext cx="274490" cy="510976"/>
          </a:xfrm>
          <a:prstGeom prst="rect">
            <a:avLst/>
          </a:prstGeom>
        </p:spPr>
      </p:pic>
      <p:pic>
        <p:nvPicPr>
          <p:cNvPr id="33" name="Picture 32" descr="comp.png"/>
          <p:cNvPicPr>
            <a:picLocks noChangeAspect="1"/>
          </p:cNvPicPr>
          <p:nvPr/>
        </p:nvPicPr>
        <p:blipFill>
          <a:blip r:embed="rId12" cstate="print"/>
          <a:stretch>
            <a:fillRect/>
          </a:stretch>
        </p:blipFill>
        <p:spPr>
          <a:xfrm>
            <a:off x="2565936" y="1562584"/>
            <a:ext cx="274490" cy="510976"/>
          </a:xfrm>
          <a:prstGeom prst="rect">
            <a:avLst/>
          </a:prstGeom>
        </p:spPr>
      </p:pic>
      <p:sp>
        <p:nvSpPr>
          <p:cNvPr id="42" name="TextBox 41"/>
          <p:cNvSpPr txBox="1"/>
          <p:nvPr/>
        </p:nvSpPr>
        <p:spPr>
          <a:xfrm>
            <a:off x="1761615" y="2159561"/>
            <a:ext cx="1173288" cy="376175"/>
          </a:xfrm>
          <a:prstGeom prst="rect">
            <a:avLst/>
          </a:prstGeom>
          <a:noFill/>
        </p:spPr>
        <p:txBody>
          <a:bodyPr wrap="square" rtlCol="0">
            <a:spAutoFit/>
          </a:bodyPr>
          <a:lstStyle/>
          <a:p>
            <a:pPr algn="ctr"/>
            <a:r>
              <a:rPr lang="en-GB" sz="1200" dirty="0" smtClean="0"/>
              <a:t>Virtual Desktops</a:t>
            </a:r>
            <a:br>
              <a:rPr lang="en-GB" sz="1200" dirty="0" smtClean="0"/>
            </a:br>
            <a:r>
              <a:rPr lang="en-GB" sz="1200" i="1" dirty="0" smtClean="0"/>
              <a:t>Hypervisor Independent</a:t>
            </a:r>
          </a:p>
        </p:txBody>
      </p:sp>
      <p:sp>
        <p:nvSpPr>
          <p:cNvPr id="62" name="Rectangle 61"/>
          <p:cNvSpPr/>
          <p:nvPr/>
        </p:nvSpPr>
        <p:spPr>
          <a:xfrm>
            <a:off x="1646711" y="1124196"/>
            <a:ext cx="1393372" cy="199901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Arrow Connector 68"/>
          <p:cNvCxnSpPr/>
          <p:nvPr/>
        </p:nvCxnSpPr>
        <p:spPr>
          <a:xfrm>
            <a:off x="1116281" y="1603169"/>
            <a:ext cx="534389"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3" idx="3"/>
            <a:endCxn id="61" idx="1"/>
          </p:cNvCxnSpPr>
          <p:nvPr/>
        </p:nvCxnSpPr>
        <p:spPr>
          <a:xfrm flipV="1">
            <a:off x="2088078" y="2765962"/>
            <a:ext cx="2194957" cy="854210"/>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2" idx="3"/>
            <a:endCxn id="55" idx="1"/>
          </p:cNvCxnSpPr>
          <p:nvPr/>
        </p:nvCxnSpPr>
        <p:spPr>
          <a:xfrm flipV="1">
            <a:off x="2082140" y="5056911"/>
            <a:ext cx="2200893" cy="62363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0" idx="3"/>
            <a:endCxn id="55" idx="1"/>
          </p:cNvCxnSpPr>
          <p:nvPr/>
        </p:nvCxnSpPr>
        <p:spPr>
          <a:xfrm>
            <a:off x="2086098" y="3879449"/>
            <a:ext cx="2196935" cy="1177462"/>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1" idx="1"/>
          </p:cNvCxnSpPr>
          <p:nvPr/>
        </p:nvCxnSpPr>
        <p:spPr>
          <a:xfrm rot="5400000" flipH="1" flipV="1">
            <a:off x="1897581" y="3005943"/>
            <a:ext cx="2625435" cy="214547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2" idx="3"/>
            <a:endCxn id="61" idx="1"/>
          </p:cNvCxnSpPr>
          <p:nvPr/>
        </p:nvCxnSpPr>
        <p:spPr>
          <a:xfrm>
            <a:off x="3004457" y="1318338"/>
            <a:ext cx="1278578" cy="144762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1" idx="3"/>
            <a:endCxn id="55" idx="1"/>
          </p:cNvCxnSpPr>
          <p:nvPr/>
        </p:nvCxnSpPr>
        <p:spPr>
          <a:xfrm>
            <a:off x="2998520" y="1573657"/>
            <a:ext cx="1284513" cy="3483254"/>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4" idx="1"/>
          </p:cNvCxnSpPr>
          <p:nvPr/>
        </p:nvCxnSpPr>
        <p:spPr>
          <a:xfrm rot="5400000" flipH="1" flipV="1">
            <a:off x="6066806" y="1815440"/>
            <a:ext cx="1182586" cy="90252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5" idx="3"/>
            <a:endCxn id="53" idx="1"/>
          </p:cNvCxnSpPr>
          <p:nvPr/>
        </p:nvCxnSpPr>
        <p:spPr>
          <a:xfrm>
            <a:off x="6282047" y="5056911"/>
            <a:ext cx="805543" cy="373078"/>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48044" y="1375558"/>
            <a:ext cx="890650" cy="215444"/>
          </a:xfrm>
          <a:prstGeom prst="rect">
            <a:avLst/>
          </a:prstGeom>
          <a:noFill/>
        </p:spPr>
        <p:txBody>
          <a:bodyPr wrap="square" rtlCol="0">
            <a:spAutoFit/>
          </a:bodyPr>
          <a:lstStyle/>
          <a:p>
            <a:pPr algn="ctr"/>
            <a:r>
              <a:rPr lang="en-GB" sz="800" dirty="0" smtClean="0"/>
              <a:t>RDP/ICA</a:t>
            </a:r>
          </a:p>
        </p:txBody>
      </p:sp>
      <p:sp>
        <p:nvSpPr>
          <p:cNvPr id="95" name="TextBox 94"/>
          <p:cNvSpPr txBox="1"/>
          <p:nvPr/>
        </p:nvSpPr>
        <p:spPr>
          <a:xfrm rot="2860978">
            <a:off x="3321129" y="1860466"/>
            <a:ext cx="890650" cy="215444"/>
          </a:xfrm>
          <a:prstGeom prst="rect">
            <a:avLst/>
          </a:prstGeom>
          <a:noFill/>
        </p:spPr>
        <p:txBody>
          <a:bodyPr wrap="square" rtlCol="0">
            <a:spAutoFit/>
          </a:bodyPr>
          <a:lstStyle/>
          <a:p>
            <a:pPr algn="ctr"/>
            <a:r>
              <a:rPr lang="en-GB" sz="800" dirty="0" smtClean="0"/>
              <a:t>HTTP(S)</a:t>
            </a:r>
          </a:p>
        </p:txBody>
      </p:sp>
      <p:sp>
        <p:nvSpPr>
          <p:cNvPr id="96" name="TextBox 95"/>
          <p:cNvSpPr txBox="1"/>
          <p:nvPr/>
        </p:nvSpPr>
        <p:spPr>
          <a:xfrm rot="4172072">
            <a:off x="3580406" y="3972296"/>
            <a:ext cx="890650" cy="215444"/>
          </a:xfrm>
          <a:prstGeom prst="rect">
            <a:avLst/>
          </a:prstGeom>
          <a:noFill/>
        </p:spPr>
        <p:txBody>
          <a:bodyPr wrap="square" rtlCol="0">
            <a:spAutoFit/>
          </a:bodyPr>
          <a:lstStyle/>
          <a:p>
            <a:pPr algn="ctr"/>
            <a:r>
              <a:rPr lang="en-GB" sz="800" dirty="0" smtClean="0"/>
              <a:t>HTTP(S)</a:t>
            </a:r>
          </a:p>
        </p:txBody>
      </p:sp>
      <p:sp>
        <p:nvSpPr>
          <p:cNvPr id="97" name="TextBox 96"/>
          <p:cNvSpPr txBox="1"/>
          <p:nvPr/>
        </p:nvSpPr>
        <p:spPr>
          <a:xfrm rot="1610588">
            <a:off x="2865908" y="4575958"/>
            <a:ext cx="890650" cy="215444"/>
          </a:xfrm>
          <a:prstGeom prst="rect">
            <a:avLst/>
          </a:prstGeom>
          <a:noFill/>
        </p:spPr>
        <p:txBody>
          <a:bodyPr wrap="square" rtlCol="0">
            <a:spAutoFit/>
          </a:bodyPr>
          <a:lstStyle/>
          <a:p>
            <a:pPr algn="ctr"/>
            <a:r>
              <a:rPr lang="en-GB" sz="800" dirty="0" smtClean="0"/>
              <a:t>HTTP(S)</a:t>
            </a:r>
          </a:p>
        </p:txBody>
      </p:sp>
      <p:sp>
        <p:nvSpPr>
          <p:cNvPr id="98" name="TextBox 97"/>
          <p:cNvSpPr txBox="1"/>
          <p:nvPr/>
        </p:nvSpPr>
        <p:spPr>
          <a:xfrm rot="20685663">
            <a:off x="2721424" y="5405253"/>
            <a:ext cx="890650" cy="215444"/>
          </a:xfrm>
          <a:prstGeom prst="rect">
            <a:avLst/>
          </a:prstGeom>
          <a:noFill/>
        </p:spPr>
        <p:txBody>
          <a:bodyPr wrap="square" rtlCol="0">
            <a:spAutoFit/>
          </a:bodyPr>
          <a:lstStyle/>
          <a:p>
            <a:pPr algn="ctr"/>
            <a:r>
              <a:rPr lang="en-GB" sz="800" dirty="0" smtClean="0"/>
              <a:t>HTTP(S)</a:t>
            </a:r>
          </a:p>
        </p:txBody>
      </p:sp>
      <p:sp>
        <p:nvSpPr>
          <p:cNvPr id="99" name="TextBox 98"/>
          <p:cNvSpPr txBox="1"/>
          <p:nvPr/>
        </p:nvSpPr>
        <p:spPr>
          <a:xfrm rot="20314477">
            <a:off x="2571006" y="3307276"/>
            <a:ext cx="890650" cy="215444"/>
          </a:xfrm>
          <a:prstGeom prst="rect">
            <a:avLst/>
          </a:prstGeom>
          <a:noFill/>
        </p:spPr>
        <p:txBody>
          <a:bodyPr wrap="square" rtlCol="0">
            <a:spAutoFit/>
          </a:bodyPr>
          <a:lstStyle/>
          <a:p>
            <a:pPr algn="ctr"/>
            <a:r>
              <a:rPr lang="en-GB" sz="800" dirty="0" smtClean="0"/>
              <a:t>HTTP(S)</a:t>
            </a:r>
          </a:p>
        </p:txBody>
      </p:sp>
      <p:sp>
        <p:nvSpPr>
          <p:cNvPr id="100" name="TextBox 99"/>
          <p:cNvSpPr txBox="1"/>
          <p:nvPr/>
        </p:nvSpPr>
        <p:spPr>
          <a:xfrm rot="18495345">
            <a:off x="2723405" y="3946565"/>
            <a:ext cx="890650" cy="215444"/>
          </a:xfrm>
          <a:prstGeom prst="rect">
            <a:avLst/>
          </a:prstGeom>
          <a:noFill/>
        </p:spPr>
        <p:txBody>
          <a:bodyPr wrap="square" rtlCol="0">
            <a:spAutoFit/>
          </a:bodyPr>
          <a:lstStyle/>
          <a:p>
            <a:pPr algn="ctr"/>
            <a:r>
              <a:rPr lang="en-GB" sz="800" dirty="0" smtClean="0"/>
              <a:t>HTTP(S)</a:t>
            </a:r>
          </a:p>
        </p:txBody>
      </p:sp>
      <p:sp>
        <p:nvSpPr>
          <p:cNvPr id="53" name="Rectangle 52"/>
          <p:cNvSpPr/>
          <p:nvPr/>
        </p:nvSpPr>
        <p:spPr>
          <a:xfrm>
            <a:off x="7087590" y="4710542"/>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2481943" y="1187533"/>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3" name="TextBox 102"/>
          <p:cNvSpPr txBox="1"/>
          <p:nvPr/>
        </p:nvSpPr>
        <p:spPr>
          <a:xfrm>
            <a:off x="1565564" y="3489367"/>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4" name="TextBox 103"/>
          <p:cNvSpPr txBox="1"/>
          <p:nvPr/>
        </p:nvSpPr>
        <p:spPr>
          <a:xfrm>
            <a:off x="1551709" y="5280562"/>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10" name="TextBox 109"/>
          <p:cNvSpPr txBox="1"/>
          <p:nvPr/>
        </p:nvSpPr>
        <p:spPr>
          <a:xfrm>
            <a:off x="1563584" y="3748644"/>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2" name="TextBox 111"/>
          <p:cNvSpPr txBox="1"/>
          <p:nvPr/>
        </p:nvSpPr>
        <p:spPr>
          <a:xfrm>
            <a:off x="1559626" y="5549736"/>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1" name="TextBox 110"/>
          <p:cNvSpPr txBox="1"/>
          <p:nvPr/>
        </p:nvSpPr>
        <p:spPr>
          <a:xfrm>
            <a:off x="2476006" y="1442852"/>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28" name="TextBox 127"/>
          <p:cNvSpPr txBox="1"/>
          <p:nvPr/>
        </p:nvSpPr>
        <p:spPr>
          <a:xfrm>
            <a:off x="3883231" y="1185554"/>
            <a:ext cx="5070764" cy="2462213"/>
          </a:xfrm>
          <a:prstGeom prst="rect">
            <a:avLst/>
          </a:prstGeom>
          <a:noFill/>
        </p:spPr>
        <p:txBody>
          <a:bodyPr wrap="square" rtlCol="0">
            <a:spAutoFit/>
          </a:bodyPr>
          <a:lstStyle/>
          <a:p>
            <a:pPr>
              <a:buFont typeface="Arial" pitchFamily="34" charset="0"/>
              <a:buChar char="•"/>
            </a:pPr>
            <a:r>
              <a:rPr lang="en-GB" sz="1400" dirty="0" smtClean="0"/>
              <a:t>The EM Agent has got a local configuration installed for Policy – delivered by the CCA</a:t>
            </a:r>
            <a:br>
              <a:rPr lang="en-GB" sz="1400" dirty="0" smtClean="0"/>
            </a:br>
            <a:endParaRPr lang="en-GB" sz="1400" dirty="0" smtClean="0"/>
          </a:p>
          <a:p>
            <a:pPr>
              <a:buFont typeface="Arial" pitchFamily="34" charset="0"/>
              <a:buChar char="•"/>
            </a:pPr>
            <a:r>
              <a:rPr lang="en-GB" sz="1400" dirty="0" smtClean="0"/>
              <a:t>In addition to this, a personalisation configuration is downloaded from the </a:t>
            </a:r>
            <a:r>
              <a:rPr lang="en-GB" sz="1400" dirty="0" err="1" smtClean="0"/>
              <a:t>Personilization</a:t>
            </a:r>
            <a:r>
              <a:rPr lang="en-GB" sz="1400" dirty="0" smtClean="0"/>
              <a:t> server every 5 minutes and at logon / logoff</a:t>
            </a:r>
            <a:br>
              <a:rPr lang="en-GB" sz="1400" dirty="0" smtClean="0"/>
            </a:br>
            <a:endParaRPr lang="en-GB" sz="1400" dirty="0" smtClean="0"/>
          </a:p>
          <a:p>
            <a:pPr>
              <a:buFont typeface="Arial" pitchFamily="34" charset="0"/>
              <a:buChar char="•"/>
            </a:pPr>
            <a:r>
              <a:rPr lang="en-GB" sz="1400" dirty="0" smtClean="0"/>
              <a:t>When the user logs on, logs off, starts applications, closes applications, the profile for that User and ONLY that Application is downloaded from the Database via the PS server</a:t>
            </a:r>
            <a:endParaRPr lang="en-GB" sz="1200" dirty="0"/>
          </a:p>
        </p:txBody>
      </p:sp>
      <p:sp>
        <p:nvSpPr>
          <p:cNvPr id="54" name="Rectangle 53"/>
          <p:cNvSpPr/>
          <p:nvPr/>
        </p:nvSpPr>
        <p:spPr>
          <a:xfrm>
            <a:off x="7109361" y="955962"/>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linds(horizontal)">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blinds(horizontal)">
                                      <p:cBhvr>
                                        <p:cTn id="18" dur="500"/>
                                        <p:tgtEl>
                                          <p:spTgt spid="8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blinds(horizontal)">
                                      <p:cBhvr>
                                        <p:cTn id="21" dur="500"/>
                                        <p:tgtEl>
                                          <p:spTgt spid="95"/>
                                        </p:tgtEl>
                                      </p:cBhvr>
                                    </p:animEffect>
                                  </p:childTnLst>
                                </p:cTn>
                              </p:par>
                              <p:par>
                                <p:cTn id="22" presetID="3" presetClass="entr" presetSubtype="1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blinds(horizontal)">
                                      <p:cBhvr>
                                        <p:cTn id="24" dur="500"/>
                                        <p:tgtEl>
                                          <p:spTgt spid="70"/>
                                        </p:tgtEl>
                                      </p:cBhvr>
                                    </p:animEffect>
                                  </p:childTnLst>
                                </p:cTn>
                              </p:par>
                              <p:par>
                                <p:cTn id="25" presetID="3" presetClass="entr" presetSubtype="1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linds(horizontal)">
                                      <p:cBhvr>
                                        <p:cTn id="30" dur="500"/>
                                        <p:tgtEl>
                                          <p:spTgt spid="10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blinds(horizontal)">
                                      <p:cBhvr>
                                        <p:cTn id="33" dur="500"/>
                                        <p:tgtEl>
                                          <p:spTgt spid="99"/>
                                        </p:tgtEl>
                                      </p:cBhvr>
                                    </p:animEffect>
                                  </p:childTnLst>
                                </p:cTn>
                              </p:par>
                              <p:par>
                                <p:cTn id="34" presetID="3" presetClass="entr" presetSubtype="10"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blinds(horizontal)">
                                      <p:cBhvr>
                                        <p:cTn id="36" dur="500"/>
                                        <p:tgtEl>
                                          <p:spTgt spid="8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blinds(horizontal)">
                                      <p:cBhvr>
                                        <p:cTn id="39" dur="500"/>
                                        <p:tgtEl>
                                          <p:spTgt spid="10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blinds(horizontal)">
                                      <p:cBhvr>
                                        <p:cTn id="44" dur="500"/>
                                        <p:tgtEl>
                                          <p:spTgt spid="11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blinds(horizontal)">
                                      <p:cBhvr>
                                        <p:cTn id="47" dur="500"/>
                                        <p:tgtEl>
                                          <p:spTgt spid="1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blinds(horizontal)">
                                      <p:cBhvr>
                                        <p:cTn id="50" dur="500"/>
                                        <p:tgtEl>
                                          <p:spTgt spid="1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blinds(horizontal)">
                                      <p:cBhvr>
                                        <p:cTn id="58" dur="500"/>
                                        <p:tgtEl>
                                          <p:spTgt spid="109"/>
                                        </p:tgtEl>
                                      </p:cBhvr>
                                    </p:animEffect>
                                  </p:childTnLst>
                                </p:cTn>
                              </p:par>
                              <p:par>
                                <p:cTn id="59" presetID="3" presetClass="entr" presetSubtype="1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blinds(horizontal)">
                                      <p:cBhvr>
                                        <p:cTn id="61" dur="500"/>
                                        <p:tgtEl>
                                          <p:spTgt spid="91"/>
                                        </p:tgtEl>
                                      </p:cBhvr>
                                    </p:animEffect>
                                  </p:childTnLst>
                                </p:cTn>
                              </p:par>
                              <p:par>
                                <p:cTn id="62" presetID="3" presetClass="entr" presetSubtype="1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linds(horizontal)">
                                      <p:cBhvr>
                                        <p:cTn id="64" dur="500"/>
                                        <p:tgtEl>
                                          <p:spTgt spid="3"/>
                                        </p:tgtEl>
                                      </p:cBhvr>
                                    </p:animEffect>
                                  </p:childTnLst>
                                </p:cTn>
                              </p:par>
                              <p:par>
                                <p:cTn id="65" presetID="3" presetClass="entr" presetSubtype="1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xit" presetSubtype="10" fill="hold" nodeType="withEffect">
                                  <p:stCondLst>
                                    <p:cond delay="0"/>
                                  </p:stCondLst>
                                  <p:childTnLst>
                                    <p:animEffect transition="out" filter="blinds(horizont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3" presetClass="exit" presetSubtype="10" fill="hold" grpId="0" nodeType="withEffect">
                                  <p:stCondLst>
                                    <p:cond delay="0"/>
                                  </p:stCondLst>
                                  <p:childTnLst>
                                    <p:animEffect transition="out" filter="blinds(horizontal)">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par>
                                <p:cTn id="80" presetID="3" presetClass="exit" presetSubtype="10" fill="hold" grpId="0" nodeType="withEffect">
                                  <p:stCondLst>
                                    <p:cond delay="0"/>
                                  </p:stCondLst>
                                  <p:childTnLst>
                                    <p:animEffect transition="out" filter="blinds(horizontal)">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par>
                                <p:cTn id="83" presetID="3" presetClass="exit" presetSubtype="10" fill="hold" grpId="0" nodeType="withEffect">
                                  <p:stCondLst>
                                    <p:cond delay="0"/>
                                  </p:stCondLst>
                                  <p:childTnLst>
                                    <p:animEffect transition="out" filter="blinds(horizontal)">
                                      <p:cBhvr>
                                        <p:cTn id="84" dur="500"/>
                                        <p:tgtEl>
                                          <p:spTgt spid="61"/>
                                        </p:tgtEl>
                                      </p:cBhvr>
                                    </p:animEffect>
                                    <p:set>
                                      <p:cBhvr>
                                        <p:cTn id="85" dur="1" fill="hold">
                                          <p:stCondLst>
                                            <p:cond delay="499"/>
                                          </p:stCondLst>
                                        </p:cTn>
                                        <p:tgtEl>
                                          <p:spTgt spid="61"/>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95"/>
                                        </p:tgtEl>
                                      </p:cBhvr>
                                    </p:animEffect>
                                    <p:set>
                                      <p:cBhvr>
                                        <p:cTn id="88" dur="1" fill="hold">
                                          <p:stCondLst>
                                            <p:cond delay="499"/>
                                          </p:stCondLst>
                                        </p:cTn>
                                        <p:tgtEl>
                                          <p:spTgt spid="95"/>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82"/>
                                        </p:tgtEl>
                                      </p:cBhvr>
                                    </p:animEffect>
                                    <p:set>
                                      <p:cBhvr>
                                        <p:cTn id="91" dur="1" fill="hold">
                                          <p:stCondLst>
                                            <p:cond delay="499"/>
                                          </p:stCondLst>
                                        </p:cTn>
                                        <p:tgtEl>
                                          <p:spTgt spid="82"/>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70"/>
                                        </p:tgtEl>
                                      </p:cBhvr>
                                    </p:animEffect>
                                    <p:set>
                                      <p:cBhvr>
                                        <p:cTn id="94" dur="1" fill="hold">
                                          <p:stCondLst>
                                            <p:cond delay="499"/>
                                          </p:stCondLst>
                                        </p:cTn>
                                        <p:tgtEl>
                                          <p:spTgt spid="70"/>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99"/>
                                        </p:tgtEl>
                                      </p:cBhvr>
                                    </p:animEffect>
                                    <p:set>
                                      <p:cBhvr>
                                        <p:cTn id="97" dur="1" fill="hold">
                                          <p:stCondLst>
                                            <p:cond delay="499"/>
                                          </p:stCondLst>
                                        </p:cTn>
                                        <p:tgtEl>
                                          <p:spTgt spid="99"/>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100"/>
                                        </p:tgtEl>
                                      </p:cBhvr>
                                    </p:animEffect>
                                    <p:set>
                                      <p:cBhvr>
                                        <p:cTn id="100" dur="1" fill="hold">
                                          <p:stCondLst>
                                            <p:cond delay="499"/>
                                          </p:stCondLst>
                                        </p:cTn>
                                        <p:tgtEl>
                                          <p:spTgt spid="100"/>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74"/>
                                        </p:tgtEl>
                                      </p:cBhvr>
                                    </p:animEffect>
                                    <p:set>
                                      <p:cBhvr>
                                        <p:cTn id="103" dur="1" fill="hold">
                                          <p:stCondLst>
                                            <p:cond delay="499"/>
                                          </p:stCondLst>
                                        </p:cTn>
                                        <p:tgtEl>
                                          <p:spTgt spid="74"/>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104"/>
                                        </p:tgtEl>
                                      </p:cBhvr>
                                    </p:animEffect>
                                    <p:set>
                                      <p:cBhvr>
                                        <p:cTn id="106" dur="1" fill="hold">
                                          <p:stCondLst>
                                            <p:cond delay="499"/>
                                          </p:stCondLst>
                                        </p:cTn>
                                        <p:tgtEl>
                                          <p:spTgt spid="104"/>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103"/>
                                        </p:tgtEl>
                                      </p:cBhvr>
                                    </p:animEffect>
                                    <p:set>
                                      <p:cBhvr>
                                        <p:cTn id="109" dur="1" fill="hold">
                                          <p:stCondLst>
                                            <p:cond delay="499"/>
                                          </p:stCondLst>
                                        </p:cTn>
                                        <p:tgtEl>
                                          <p:spTgt spid="103"/>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102"/>
                                        </p:tgtEl>
                                      </p:cBhvr>
                                    </p:animEffect>
                                    <p:set>
                                      <p:cBhvr>
                                        <p:cTn id="112" dur="1" fill="hold">
                                          <p:stCondLst>
                                            <p:cond delay="499"/>
                                          </p:stCondLst>
                                        </p:cTn>
                                        <p:tgtEl>
                                          <p:spTgt spid="102"/>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89"/>
                                        </p:tgtEl>
                                      </p:cBhvr>
                                    </p:animEffect>
                                    <p:set>
                                      <p:cBhvr>
                                        <p:cTn id="118" dur="1" fill="hold">
                                          <p:stCondLst>
                                            <p:cond delay="499"/>
                                          </p:stCondLst>
                                        </p:cTn>
                                        <p:tgtEl>
                                          <p:spTgt spid="89"/>
                                        </p:tgtEl>
                                        <p:attrNameLst>
                                          <p:attrName>style.visibility</p:attrName>
                                        </p:attrNameLst>
                                      </p:cBhvr>
                                      <p:to>
                                        <p:strVal val="hidden"/>
                                      </p:to>
                                    </p:set>
                                  </p:childTnLst>
                                </p:cTn>
                              </p:par>
                              <p:par>
                                <p:cTn id="119" presetID="3" presetClass="exit" presetSubtype="10" fill="hold" grpId="0" nodeType="withEffect">
                                  <p:stCondLst>
                                    <p:cond delay="0"/>
                                  </p:stCondLst>
                                  <p:childTnLst>
                                    <p:animEffect transition="out" filter="blinds(horizontal)">
                                      <p:cBhvr>
                                        <p:cTn id="120" dur="500"/>
                                        <p:tgtEl>
                                          <p:spTgt spid="2"/>
                                        </p:tgtEl>
                                      </p:cBhvr>
                                    </p:animEffect>
                                    <p:set>
                                      <p:cBhvr>
                                        <p:cTn id="121" dur="1" fill="hold">
                                          <p:stCondLst>
                                            <p:cond delay="499"/>
                                          </p:stCondLst>
                                        </p:cTn>
                                        <p:tgtEl>
                                          <p:spTgt spid="2"/>
                                        </p:tgtEl>
                                        <p:attrNameLst>
                                          <p:attrName>style.visibility</p:attrName>
                                        </p:attrNameLst>
                                      </p:cBhvr>
                                      <p:to>
                                        <p:strVal val="hidden"/>
                                      </p:to>
                                    </p:set>
                                  </p:childTnLst>
                                </p:cTn>
                              </p:par>
                              <p:par>
                                <p:cTn id="122" presetID="3" presetClass="entr" presetSubtype="1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linds(horizontal)">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nodeType="clickEffect">
                                  <p:stCondLst>
                                    <p:cond delay="0"/>
                                  </p:stCondLst>
                                  <p:childTnLst>
                                    <p:set>
                                      <p:cBhvr>
                                        <p:cTn id="128" dur="1" fill="hold">
                                          <p:stCondLst>
                                            <p:cond delay="0"/>
                                          </p:stCondLst>
                                        </p:cTn>
                                        <p:tgtEl>
                                          <p:spTgt spid="86"/>
                                        </p:tgtEl>
                                        <p:attrNameLst>
                                          <p:attrName>style.visibility</p:attrName>
                                        </p:attrNameLst>
                                      </p:cBhvr>
                                      <p:to>
                                        <p:strVal val="visible"/>
                                      </p:to>
                                    </p:set>
                                    <p:animEffect transition="in" filter="blinds(horizontal)">
                                      <p:cBhvr>
                                        <p:cTn id="129" dur="500"/>
                                        <p:tgtEl>
                                          <p:spTgt spid="86"/>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96"/>
                                        </p:tgtEl>
                                        <p:attrNameLst>
                                          <p:attrName>style.visibility</p:attrName>
                                        </p:attrNameLst>
                                      </p:cBhvr>
                                      <p:to>
                                        <p:strVal val="visible"/>
                                      </p:to>
                                    </p:set>
                                    <p:animEffect transition="in" filter="blinds(horizontal)">
                                      <p:cBhvr>
                                        <p:cTn id="132" dur="500"/>
                                        <p:tgtEl>
                                          <p:spTgt spid="96"/>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Effect transition="in" filter="blinds(horizontal)">
                                      <p:cBhvr>
                                        <p:cTn id="135" dur="500"/>
                                        <p:tgtEl>
                                          <p:spTgt spid="97"/>
                                        </p:tgtEl>
                                      </p:cBhvr>
                                    </p:animEffect>
                                  </p:childTnLst>
                                </p:cTn>
                              </p:par>
                              <p:par>
                                <p:cTn id="136" presetID="3" presetClass="entr" presetSubtype="10" fill="hold" nodeType="with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blinds(horizontal)">
                                      <p:cBhvr>
                                        <p:cTn id="138" dur="500"/>
                                        <p:tgtEl>
                                          <p:spTgt spid="73"/>
                                        </p:tgtEl>
                                      </p:cBhvr>
                                    </p:animEffect>
                                  </p:childTnLst>
                                </p:cTn>
                              </p:par>
                              <p:par>
                                <p:cTn id="139" presetID="3" presetClass="entr" presetSubtype="10" fill="hold"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blinds(horizontal)">
                                      <p:cBhvr>
                                        <p:cTn id="141" dur="500"/>
                                        <p:tgtEl>
                                          <p:spTgt spid="7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animEffect transition="in" filter="blinds(horizontal)">
                                      <p:cBhvr>
                                        <p:cTn id="144" dur="500"/>
                                        <p:tgtEl>
                                          <p:spTgt spid="98"/>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128"/>
                                        </p:tgtEl>
                                        <p:attrNameLst>
                                          <p:attrName>style.visibility</p:attrName>
                                        </p:attrNameLst>
                                      </p:cBhvr>
                                      <p:to>
                                        <p:strVal val="visible"/>
                                      </p:to>
                                    </p:set>
                                    <p:animEffect transition="in" filter="blinds(horizontal)">
                                      <p:cBhvr>
                                        <p:cTn id="147" dur="500"/>
                                        <p:tgtEl>
                                          <p:spTgt spid="128"/>
                                        </p:tgtEl>
                                      </p:cBhvr>
                                    </p:animEffect>
                                  </p:childTnLst>
                                </p:cTn>
                              </p:par>
                              <p:par>
                                <p:cTn id="148" presetID="3" presetClass="entr" presetSubtype="10" fill="hold" grpId="1" nodeType="withEffect">
                                  <p:stCondLst>
                                    <p:cond delay="0"/>
                                  </p:stCondLst>
                                  <p:childTnLst>
                                    <p:set>
                                      <p:cBhvr>
                                        <p:cTn id="149" dur="1" fill="hold">
                                          <p:stCondLst>
                                            <p:cond delay="0"/>
                                          </p:stCondLst>
                                        </p:cTn>
                                        <p:tgtEl>
                                          <p:spTgt spid="128"/>
                                        </p:tgtEl>
                                        <p:attrNameLst>
                                          <p:attrName>style.visibility</p:attrName>
                                        </p:attrNameLst>
                                      </p:cBhvr>
                                      <p:to>
                                        <p:strVal val="visible"/>
                                      </p:to>
                                    </p:set>
                                    <p:animEffect transition="in" filter="blinds(horizontal)">
                                      <p:cBhvr>
                                        <p:cTn id="15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9" grpId="0"/>
      <p:bldP spid="108" grpId="0"/>
      <p:bldP spid="108" grpId="1"/>
      <p:bldP spid="61" grpId="0" animBg="1"/>
      <p:bldP spid="51" grpId="0"/>
      <p:bldP spid="52" grpId="0"/>
      <p:bldP spid="47" grpId="0"/>
      <p:bldP spid="95" grpId="0"/>
      <p:bldP spid="95" grpId="1"/>
      <p:bldP spid="96" grpId="0"/>
      <p:bldP spid="97" grpId="0"/>
      <p:bldP spid="98" grpId="0"/>
      <p:bldP spid="99" grpId="0"/>
      <p:bldP spid="99" grpId="1"/>
      <p:bldP spid="100" grpId="0"/>
      <p:bldP spid="100" grpId="1"/>
      <p:bldP spid="53" grpId="0" animBg="1"/>
      <p:bldP spid="102" grpId="0" animBg="1"/>
      <p:bldP spid="102" grpId="1" animBg="1"/>
      <p:bldP spid="103" grpId="0" animBg="1"/>
      <p:bldP spid="103" grpId="1" animBg="1"/>
      <p:bldP spid="104" grpId="0" animBg="1"/>
      <p:bldP spid="104" grpId="1" animBg="1"/>
      <p:bldP spid="110" grpId="0" animBg="1"/>
      <p:bldP spid="112" grpId="0" animBg="1"/>
      <p:bldP spid="111" grpId="0" animBg="1"/>
      <p:bldP spid="128" grpId="0"/>
      <p:bldP spid="128" grpId="1"/>
      <p:bldP spid="5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620712"/>
          </a:xfrm>
        </p:spPr>
        <p:txBody>
          <a:bodyPr/>
          <a:lstStyle/>
          <a:p>
            <a:r>
              <a:rPr lang="en-GB" dirty="0" smtClean="0"/>
              <a:t>V8 Architecture – Summary</a:t>
            </a:r>
            <a:endParaRPr lang="en-GB" dirty="0"/>
          </a:p>
        </p:txBody>
      </p:sp>
      <p:sp>
        <p:nvSpPr>
          <p:cNvPr id="61" name="Rectangle 60"/>
          <p:cNvSpPr/>
          <p:nvPr/>
        </p:nvSpPr>
        <p:spPr>
          <a:xfrm>
            <a:off x="4283035" y="1995056"/>
            <a:ext cx="1890156" cy="1541812"/>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2" descr="http://tbn0.google.com/images?q=tbn:1dNjnYVtRYR3pM:http://h41201.www4.hp.com/tradein/images/static/businessUnits/HP_ProLiant_ML370_G4_server.jpg">
            <a:hlinkClick r:id="rId2"/>
          </p:cNvPr>
          <p:cNvPicPr>
            <a:picLocks noChangeAspect="1" noChangeArrowheads="1"/>
          </p:cNvPicPr>
          <p:nvPr/>
        </p:nvPicPr>
        <p:blipFill>
          <a:blip r:embed="rId3" cstate="print"/>
          <a:srcRect/>
          <a:stretch>
            <a:fillRect/>
          </a:stretch>
        </p:blipFill>
        <p:spPr bwMode="auto">
          <a:xfrm>
            <a:off x="7656498" y="4824731"/>
            <a:ext cx="841161" cy="880285"/>
          </a:xfrm>
          <a:prstGeom prst="rect">
            <a:avLst/>
          </a:prstGeom>
          <a:noFill/>
        </p:spPr>
      </p:pic>
      <p:pic>
        <p:nvPicPr>
          <p:cNvPr id="12" name="Picture 4" descr="http://tbn0.google.com/images?q=tbn:gT9EuIu7OT12EM:http://images.techtree.com/ttimages/story/88315_zenith_600x600.jpg">
            <a:hlinkClick r:id="rId4"/>
          </p:cNvPr>
          <p:cNvPicPr>
            <a:picLocks noChangeAspect="1" noChangeArrowheads="1"/>
          </p:cNvPicPr>
          <p:nvPr/>
        </p:nvPicPr>
        <p:blipFill>
          <a:blip r:embed="rId5" cstate="print"/>
          <a:srcRect/>
          <a:stretch>
            <a:fillRect/>
          </a:stretch>
        </p:blipFill>
        <p:spPr bwMode="auto">
          <a:xfrm>
            <a:off x="1223716" y="3774796"/>
            <a:ext cx="904081" cy="904082"/>
          </a:xfrm>
          <a:prstGeom prst="rect">
            <a:avLst/>
          </a:prstGeom>
          <a:noFill/>
        </p:spPr>
      </p:pic>
      <p:pic>
        <p:nvPicPr>
          <p:cNvPr id="13" name="Picture 2" descr="http://www.creativeit.tv/images/ibm-notebook-repairs.jpg"/>
          <p:cNvPicPr>
            <a:picLocks noChangeAspect="1" noChangeArrowheads="1"/>
          </p:cNvPicPr>
          <p:nvPr/>
        </p:nvPicPr>
        <p:blipFill>
          <a:blip r:embed="rId6" cstate="print"/>
          <a:srcRect/>
          <a:stretch>
            <a:fillRect/>
          </a:stretch>
        </p:blipFill>
        <p:spPr bwMode="auto">
          <a:xfrm>
            <a:off x="269588" y="5231994"/>
            <a:ext cx="763567" cy="647091"/>
          </a:xfrm>
          <a:prstGeom prst="rect">
            <a:avLst/>
          </a:prstGeom>
          <a:noFill/>
        </p:spPr>
      </p:pic>
      <p:pic>
        <p:nvPicPr>
          <p:cNvPr id="14"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244507" y="1189874"/>
            <a:ext cx="405782" cy="722053"/>
          </a:xfrm>
          <a:prstGeom prst="rect">
            <a:avLst/>
          </a:prstGeom>
          <a:noFill/>
        </p:spPr>
      </p:pic>
      <p:pic>
        <p:nvPicPr>
          <p:cNvPr id="16"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646289" y="1199770"/>
            <a:ext cx="405782" cy="722053"/>
          </a:xfrm>
          <a:prstGeom prst="rect">
            <a:avLst/>
          </a:prstGeom>
          <a:noFill/>
        </p:spPr>
      </p:pic>
      <p:pic>
        <p:nvPicPr>
          <p:cNvPr id="17"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668059" y="1922186"/>
            <a:ext cx="405782" cy="722053"/>
          </a:xfrm>
          <a:prstGeom prst="rect">
            <a:avLst/>
          </a:prstGeom>
          <a:noFill/>
        </p:spPr>
      </p:pic>
      <p:pic>
        <p:nvPicPr>
          <p:cNvPr id="18" name="Picture 2" descr="http://tbn0.google.com/images?q=tbn:ULZ6IwMXgA6ojM:http://www.coolest-gadgets.com/wp-content/uploads/itona-tc2341.jpg">
            <a:hlinkClick r:id="rId7"/>
          </p:cNvPr>
          <p:cNvPicPr>
            <a:picLocks noChangeAspect="1" noChangeArrowheads="1"/>
          </p:cNvPicPr>
          <p:nvPr/>
        </p:nvPicPr>
        <p:blipFill>
          <a:blip r:embed="rId8" cstate="print"/>
          <a:srcRect/>
          <a:stretch>
            <a:fillRect/>
          </a:stretch>
        </p:blipFill>
        <p:spPr bwMode="auto">
          <a:xfrm>
            <a:off x="250444" y="1884580"/>
            <a:ext cx="405782" cy="722053"/>
          </a:xfrm>
          <a:prstGeom prst="rect">
            <a:avLst/>
          </a:prstGeom>
          <a:noFill/>
        </p:spPr>
      </p:pic>
      <p:pic>
        <p:nvPicPr>
          <p:cNvPr id="21" name="Picture 2" descr="http://tbn0.google.com/images?q=tbn:1dNjnYVtRYR3pM:http://h41201.www4.hp.com/tradein/images/static/businessUnits/HP_ProLiant_ML370_G4_server.jpg">
            <a:hlinkClick r:id="rId2"/>
          </p:cNvPr>
          <p:cNvPicPr>
            <a:picLocks noChangeAspect="1" noChangeArrowheads="1"/>
          </p:cNvPicPr>
          <p:nvPr/>
        </p:nvPicPr>
        <p:blipFill>
          <a:blip r:embed="rId3" cstate="print"/>
          <a:srcRect/>
          <a:stretch>
            <a:fillRect/>
          </a:stretch>
        </p:blipFill>
        <p:spPr bwMode="auto">
          <a:xfrm>
            <a:off x="7704000" y="1477867"/>
            <a:ext cx="841161" cy="880285"/>
          </a:xfrm>
          <a:prstGeom prst="rect">
            <a:avLst/>
          </a:prstGeom>
          <a:noFill/>
        </p:spPr>
      </p:pic>
      <p:pic>
        <p:nvPicPr>
          <p:cNvPr id="25" name="Picture 2" descr="http://www.creativeit.tv/images/ibm-notebook-repairs.jpg"/>
          <p:cNvPicPr>
            <a:picLocks noChangeAspect="1" noChangeArrowheads="1"/>
          </p:cNvPicPr>
          <p:nvPr/>
        </p:nvPicPr>
        <p:blipFill>
          <a:blip r:embed="rId6" cstate="print"/>
          <a:srcRect/>
          <a:stretch>
            <a:fillRect/>
          </a:stretch>
        </p:blipFill>
        <p:spPr bwMode="auto">
          <a:xfrm>
            <a:off x="968254" y="5598151"/>
            <a:ext cx="763567" cy="647091"/>
          </a:xfrm>
          <a:prstGeom prst="rect">
            <a:avLst/>
          </a:prstGeom>
          <a:noFill/>
        </p:spPr>
      </p:pic>
      <p:pic>
        <p:nvPicPr>
          <p:cNvPr id="26" name="Picture 4" descr="http://tbn0.google.com/images?q=tbn:gT9EuIu7OT12EM:http://images.techtree.com/ttimages/story/88315_zenith_600x600.jpg">
            <a:hlinkClick r:id="rId4"/>
          </p:cNvPr>
          <p:cNvPicPr>
            <a:picLocks noChangeAspect="1" noChangeArrowheads="1"/>
          </p:cNvPicPr>
          <p:nvPr/>
        </p:nvPicPr>
        <p:blipFill>
          <a:blip r:embed="rId5" cstate="print"/>
          <a:srcRect/>
          <a:stretch>
            <a:fillRect/>
          </a:stretch>
        </p:blipFill>
        <p:spPr bwMode="auto">
          <a:xfrm>
            <a:off x="390465" y="3380930"/>
            <a:ext cx="904081" cy="904082"/>
          </a:xfrm>
          <a:prstGeom prst="rect">
            <a:avLst/>
          </a:prstGeom>
          <a:noFill/>
        </p:spPr>
      </p:pic>
      <p:sp>
        <p:nvSpPr>
          <p:cNvPr id="34" name="Rectangle 33"/>
          <p:cNvSpPr/>
          <p:nvPr/>
        </p:nvSpPr>
        <p:spPr>
          <a:xfrm>
            <a:off x="237506" y="1128156"/>
            <a:ext cx="902526" cy="1959428"/>
          </a:xfrm>
          <a:prstGeom prst="rect">
            <a:avLst/>
          </a:prstGeom>
          <a:solidFill>
            <a:schemeClr val="accent5">
              <a:lumMod val="20000"/>
              <a:lumOff val="80000"/>
              <a:alpha val="28000"/>
            </a:schemeClr>
          </a:solidFill>
          <a:ln w="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73132" y="2636321"/>
            <a:ext cx="890650" cy="461665"/>
          </a:xfrm>
          <a:prstGeom prst="rect">
            <a:avLst/>
          </a:prstGeom>
          <a:noFill/>
        </p:spPr>
        <p:txBody>
          <a:bodyPr wrap="square" rtlCol="0">
            <a:spAutoFit/>
          </a:bodyPr>
          <a:lstStyle/>
          <a:p>
            <a:pPr algn="ctr"/>
            <a:r>
              <a:rPr lang="en-GB" sz="1200" dirty="0" smtClean="0"/>
              <a:t>Thin Clients</a:t>
            </a:r>
          </a:p>
        </p:txBody>
      </p:sp>
      <p:sp>
        <p:nvSpPr>
          <p:cNvPr id="36" name="Rectangle 35"/>
          <p:cNvSpPr/>
          <p:nvPr/>
        </p:nvSpPr>
        <p:spPr>
          <a:xfrm>
            <a:off x="247402" y="3382488"/>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3028" y="4510643"/>
            <a:ext cx="1818904" cy="276999"/>
          </a:xfrm>
          <a:prstGeom prst="rect">
            <a:avLst/>
          </a:prstGeom>
          <a:noFill/>
        </p:spPr>
        <p:txBody>
          <a:bodyPr wrap="square" rtlCol="0">
            <a:spAutoFit/>
          </a:bodyPr>
          <a:lstStyle/>
          <a:p>
            <a:pPr algn="ctr"/>
            <a:r>
              <a:rPr lang="en-GB" sz="1200" dirty="0" smtClean="0"/>
              <a:t>Fat Client Desktop</a:t>
            </a:r>
          </a:p>
        </p:txBody>
      </p:sp>
      <p:sp>
        <p:nvSpPr>
          <p:cNvPr id="39" name="Rectangle 38"/>
          <p:cNvSpPr/>
          <p:nvPr/>
        </p:nvSpPr>
        <p:spPr>
          <a:xfrm>
            <a:off x="245423" y="5185558"/>
            <a:ext cx="1890156" cy="1438893"/>
          </a:xfrm>
          <a:prstGeom prst="rect">
            <a:avLst/>
          </a:prstGeom>
          <a:solidFill>
            <a:schemeClr val="accent5">
              <a:lumMod val="20000"/>
              <a:lumOff val="80000"/>
              <a:alpha val="29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81049" y="6301839"/>
            <a:ext cx="1818904" cy="276999"/>
          </a:xfrm>
          <a:prstGeom prst="rect">
            <a:avLst/>
          </a:prstGeom>
          <a:noFill/>
        </p:spPr>
        <p:txBody>
          <a:bodyPr wrap="square" rtlCol="0">
            <a:spAutoFit/>
          </a:bodyPr>
          <a:lstStyle/>
          <a:p>
            <a:pPr algn="ctr"/>
            <a:r>
              <a:rPr lang="en-GB" sz="1200" dirty="0" smtClean="0"/>
              <a:t>Fat Client Laptops</a:t>
            </a:r>
          </a:p>
        </p:txBody>
      </p:sp>
      <p:sp>
        <p:nvSpPr>
          <p:cNvPr id="51" name="TextBox 50"/>
          <p:cNvSpPr txBox="1"/>
          <p:nvPr/>
        </p:nvSpPr>
        <p:spPr>
          <a:xfrm>
            <a:off x="7170717" y="1062841"/>
            <a:ext cx="1818904" cy="461665"/>
          </a:xfrm>
          <a:prstGeom prst="rect">
            <a:avLst/>
          </a:prstGeom>
          <a:noFill/>
        </p:spPr>
        <p:txBody>
          <a:bodyPr wrap="square" rtlCol="0">
            <a:spAutoFit/>
          </a:bodyPr>
          <a:lstStyle/>
          <a:p>
            <a:pPr algn="ctr"/>
            <a:r>
              <a:rPr lang="en-GB" sz="1200" dirty="0" smtClean="0"/>
              <a:t>Management Server</a:t>
            </a:r>
            <a:br>
              <a:rPr lang="en-GB" sz="1200" dirty="0" smtClean="0"/>
            </a:br>
            <a:r>
              <a:rPr lang="en-GB" sz="1200" dirty="0" smtClean="0"/>
              <a:t>Database (SQL)</a:t>
            </a:r>
            <a:endParaRPr lang="en-GB" sz="1200" i="1" dirty="0" smtClean="0"/>
          </a:p>
        </p:txBody>
      </p:sp>
      <p:sp>
        <p:nvSpPr>
          <p:cNvPr id="52" name="TextBox 51"/>
          <p:cNvSpPr txBox="1"/>
          <p:nvPr/>
        </p:nvSpPr>
        <p:spPr>
          <a:xfrm>
            <a:off x="7156861" y="5727864"/>
            <a:ext cx="1818904" cy="461665"/>
          </a:xfrm>
          <a:prstGeom prst="rect">
            <a:avLst/>
          </a:prstGeom>
          <a:noFill/>
        </p:spPr>
        <p:txBody>
          <a:bodyPr wrap="square" rtlCol="0">
            <a:spAutoFit/>
          </a:bodyPr>
          <a:lstStyle/>
          <a:p>
            <a:pPr algn="ctr"/>
            <a:r>
              <a:rPr lang="en-GB" sz="1200" dirty="0" smtClean="0"/>
              <a:t>Personalisation</a:t>
            </a:r>
            <a:br>
              <a:rPr lang="en-GB" sz="1200" dirty="0" smtClean="0"/>
            </a:br>
            <a:r>
              <a:rPr lang="en-GB" sz="1200" dirty="0" smtClean="0"/>
              <a:t>Database (SQL)</a:t>
            </a:r>
            <a:endParaRPr lang="en-GB" sz="1200" i="1" dirty="0" smtClean="0"/>
          </a:p>
        </p:txBody>
      </p:sp>
      <p:grpSp>
        <p:nvGrpSpPr>
          <p:cNvPr id="3" name="Group 100"/>
          <p:cNvGrpSpPr/>
          <p:nvPr/>
        </p:nvGrpSpPr>
        <p:grpSpPr>
          <a:xfrm>
            <a:off x="4283033" y="4294911"/>
            <a:ext cx="1999014" cy="1524000"/>
            <a:chOff x="4283033" y="4294911"/>
            <a:chExt cx="1999014" cy="1524000"/>
          </a:xfrm>
        </p:grpSpPr>
        <p:sp>
          <p:nvSpPr>
            <p:cNvPr id="55" name="Rectangle 54"/>
            <p:cNvSpPr/>
            <p:nvPr/>
          </p:nvSpPr>
          <p:spPr>
            <a:xfrm>
              <a:off x="4283033" y="4294911"/>
              <a:ext cx="1999014" cy="152400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809180" y="4380610"/>
              <a:ext cx="1009862" cy="695484"/>
            </a:xfrm>
            <a:prstGeom prst="rect">
              <a:avLst/>
            </a:prstGeom>
            <a:noFill/>
            <a:ln w="9525">
              <a:noFill/>
              <a:miter lim="800000"/>
              <a:headEnd/>
              <a:tailEnd/>
            </a:ln>
          </p:spPr>
        </p:pic>
        <p:sp>
          <p:nvSpPr>
            <p:cNvPr id="44" name="TextBox 43"/>
            <p:cNvSpPr txBox="1"/>
            <p:nvPr/>
          </p:nvSpPr>
          <p:spPr>
            <a:xfrm>
              <a:off x="4446556" y="5102484"/>
              <a:ext cx="1688505" cy="600164"/>
            </a:xfrm>
            <a:prstGeom prst="rect">
              <a:avLst/>
            </a:prstGeom>
            <a:noFill/>
          </p:spPr>
          <p:txBody>
            <a:bodyPr wrap="square" rtlCol="0">
              <a:spAutoFit/>
            </a:bodyPr>
            <a:lstStyle/>
            <a:p>
              <a:pPr algn="ctr"/>
              <a:r>
                <a:rPr lang="en-GB" sz="1100" b="1" dirty="0" smtClean="0"/>
                <a:t>AppSense Personalization Server</a:t>
              </a:r>
              <a:br>
                <a:rPr lang="en-GB" sz="1100" b="1" dirty="0" smtClean="0"/>
              </a:br>
              <a:r>
                <a:rPr lang="en-GB" sz="1100" b="1" i="1" dirty="0" smtClean="0"/>
                <a:t>W2K3/W2K8 with IIS</a:t>
              </a:r>
            </a:p>
          </p:txBody>
        </p:sp>
      </p:grpSp>
      <p:pic>
        <p:nvPicPr>
          <p:cNvPr id="45"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717205" y="2058412"/>
            <a:ext cx="1087851" cy="755097"/>
          </a:xfrm>
          <a:prstGeom prst="rect">
            <a:avLst/>
          </a:prstGeom>
          <a:noFill/>
          <a:ln w="9525">
            <a:noFill/>
            <a:miter lim="800000"/>
            <a:headEnd/>
            <a:tailEnd/>
          </a:ln>
        </p:spPr>
      </p:pic>
      <p:sp>
        <p:nvSpPr>
          <p:cNvPr id="47" name="TextBox 46"/>
          <p:cNvSpPr txBox="1"/>
          <p:nvPr/>
        </p:nvSpPr>
        <p:spPr>
          <a:xfrm>
            <a:off x="4326577" y="2842161"/>
            <a:ext cx="1818904" cy="646331"/>
          </a:xfrm>
          <a:prstGeom prst="rect">
            <a:avLst/>
          </a:prstGeom>
          <a:noFill/>
        </p:spPr>
        <p:txBody>
          <a:bodyPr wrap="square" rtlCol="0">
            <a:spAutoFit/>
          </a:bodyPr>
          <a:lstStyle/>
          <a:p>
            <a:pPr algn="ctr"/>
            <a:r>
              <a:rPr lang="en-GB" sz="1200" dirty="0" smtClean="0"/>
              <a:t>AppSense Management Server</a:t>
            </a:r>
            <a:br>
              <a:rPr lang="en-GB" sz="1200" dirty="0" smtClean="0"/>
            </a:br>
            <a:r>
              <a:rPr lang="en-GB" sz="1200" i="1" dirty="0" smtClean="0"/>
              <a:t>W2K3/W2K8 with IIS</a:t>
            </a:r>
          </a:p>
        </p:txBody>
      </p:sp>
      <p:pic>
        <p:nvPicPr>
          <p:cNvPr id="6" name="Picture 5" descr="comp.png"/>
          <p:cNvPicPr>
            <a:picLocks noChangeAspect="1"/>
          </p:cNvPicPr>
          <p:nvPr/>
        </p:nvPicPr>
        <p:blipFill>
          <a:blip r:embed="rId11" cstate="print"/>
          <a:stretch>
            <a:fillRect/>
          </a:stretch>
        </p:blipFill>
        <p:spPr>
          <a:xfrm>
            <a:off x="1815657" y="1286811"/>
            <a:ext cx="253229" cy="471396"/>
          </a:xfrm>
          <a:prstGeom prst="rect">
            <a:avLst/>
          </a:prstGeom>
        </p:spPr>
      </p:pic>
      <p:pic>
        <p:nvPicPr>
          <p:cNvPr id="27" name="Picture 26" descr="comp.png"/>
          <p:cNvPicPr>
            <a:picLocks noChangeAspect="1"/>
          </p:cNvPicPr>
          <p:nvPr/>
        </p:nvPicPr>
        <p:blipFill>
          <a:blip r:embed="rId11" cstate="print"/>
          <a:stretch>
            <a:fillRect/>
          </a:stretch>
        </p:blipFill>
        <p:spPr>
          <a:xfrm>
            <a:off x="1913963" y="1410989"/>
            <a:ext cx="253229" cy="471396"/>
          </a:xfrm>
          <a:prstGeom prst="rect">
            <a:avLst/>
          </a:prstGeom>
        </p:spPr>
      </p:pic>
      <p:pic>
        <p:nvPicPr>
          <p:cNvPr id="28" name="Picture 27" descr="comp.png"/>
          <p:cNvPicPr>
            <a:picLocks noChangeAspect="1"/>
          </p:cNvPicPr>
          <p:nvPr/>
        </p:nvPicPr>
        <p:blipFill>
          <a:blip r:embed="rId11" cstate="print"/>
          <a:stretch>
            <a:fillRect/>
          </a:stretch>
        </p:blipFill>
        <p:spPr>
          <a:xfrm>
            <a:off x="2012270" y="1535169"/>
            <a:ext cx="253229" cy="471396"/>
          </a:xfrm>
          <a:prstGeom prst="rect">
            <a:avLst/>
          </a:prstGeom>
        </p:spPr>
      </p:pic>
      <p:pic>
        <p:nvPicPr>
          <p:cNvPr id="29" name="Picture 28" descr="comp.png"/>
          <p:cNvPicPr>
            <a:picLocks noChangeAspect="1"/>
          </p:cNvPicPr>
          <p:nvPr/>
        </p:nvPicPr>
        <p:blipFill>
          <a:blip r:embed="rId11" cstate="print"/>
          <a:stretch>
            <a:fillRect/>
          </a:stretch>
        </p:blipFill>
        <p:spPr>
          <a:xfrm>
            <a:off x="2110575" y="1659348"/>
            <a:ext cx="253229" cy="471396"/>
          </a:xfrm>
          <a:prstGeom prst="rect">
            <a:avLst/>
          </a:prstGeom>
        </p:spPr>
      </p:pic>
      <p:pic>
        <p:nvPicPr>
          <p:cNvPr id="30" name="Picture 29" descr="comp.png"/>
          <p:cNvPicPr>
            <a:picLocks noChangeAspect="1"/>
          </p:cNvPicPr>
          <p:nvPr/>
        </p:nvPicPr>
        <p:blipFill>
          <a:blip r:embed="rId12" cstate="print"/>
          <a:stretch>
            <a:fillRect/>
          </a:stretch>
        </p:blipFill>
        <p:spPr>
          <a:xfrm>
            <a:off x="2271018" y="1190047"/>
            <a:ext cx="274490" cy="510976"/>
          </a:xfrm>
          <a:prstGeom prst="rect">
            <a:avLst/>
          </a:prstGeom>
        </p:spPr>
      </p:pic>
      <p:pic>
        <p:nvPicPr>
          <p:cNvPr id="31" name="Picture 30" descr="comp.png"/>
          <p:cNvPicPr>
            <a:picLocks noChangeAspect="1"/>
          </p:cNvPicPr>
          <p:nvPr/>
        </p:nvPicPr>
        <p:blipFill>
          <a:blip r:embed="rId12" cstate="print"/>
          <a:stretch>
            <a:fillRect/>
          </a:stretch>
        </p:blipFill>
        <p:spPr>
          <a:xfrm>
            <a:off x="2369324" y="1314227"/>
            <a:ext cx="274490" cy="510976"/>
          </a:xfrm>
          <a:prstGeom prst="rect">
            <a:avLst/>
          </a:prstGeom>
        </p:spPr>
      </p:pic>
      <p:pic>
        <p:nvPicPr>
          <p:cNvPr id="32" name="Picture 31" descr="comp.png"/>
          <p:cNvPicPr>
            <a:picLocks noChangeAspect="1"/>
          </p:cNvPicPr>
          <p:nvPr/>
        </p:nvPicPr>
        <p:blipFill>
          <a:blip r:embed="rId12" cstate="print"/>
          <a:stretch>
            <a:fillRect/>
          </a:stretch>
        </p:blipFill>
        <p:spPr>
          <a:xfrm>
            <a:off x="2467631" y="1438405"/>
            <a:ext cx="274490" cy="510976"/>
          </a:xfrm>
          <a:prstGeom prst="rect">
            <a:avLst/>
          </a:prstGeom>
        </p:spPr>
      </p:pic>
      <p:pic>
        <p:nvPicPr>
          <p:cNvPr id="33" name="Picture 32" descr="comp.png"/>
          <p:cNvPicPr>
            <a:picLocks noChangeAspect="1"/>
          </p:cNvPicPr>
          <p:nvPr/>
        </p:nvPicPr>
        <p:blipFill>
          <a:blip r:embed="rId12" cstate="print"/>
          <a:stretch>
            <a:fillRect/>
          </a:stretch>
        </p:blipFill>
        <p:spPr>
          <a:xfrm>
            <a:off x="2565936" y="1562584"/>
            <a:ext cx="274490" cy="510976"/>
          </a:xfrm>
          <a:prstGeom prst="rect">
            <a:avLst/>
          </a:prstGeom>
        </p:spPr>
      </p:pic>
      <p:sp>
        <p:nvSpPr>
          <p:cNvPr id="42" name="TextBox 41"/>
          <p:cNvSpPr txBox="1"/>
          <p:nvPr/>
        </p:nvSpPr>
        <p:spPr>
          <a:xfrm>
            <a:off x="1761615" y="2159561"/>
            <a:ext cx="1173288" cy="376175"/>
          </a:xfrm>
          <a:prstGeom prst="rect">
            <a:avLst/>
          </a:prstGeom>
          <a:noFill/>
        </p:spPr>
        <p:txBody>
          <a:bodyPr wrap="square" rtlCol="0">
            <a:spAutoFit/>
          </a:bodyPr>
          <a:lstStyle/>
          <a:p>
            <a:pPr algn="ctr"/>
            <a:r>
              <a:rPr lang="en-GB" sz="1200" dirty="0" smtClean="0"/>
              <a:t>Virtual Desktops</a:t>
            </a:r>
            <a:br>
              <a:rPr lang="en-GB" sz="1200" dirty="0" smtClean="0"/>
            </a:br>
            <a:r>
              <a:rPr lang="en-GB" sz="1200" i="1" dirty="0" smtClean="0"/>
              <a:t>Hypervisor Independent</a:t>
            </a:r>
          </a:p>
        </p:txBody>
      </p:sp>
      <p:sp>
        <p:nvSpPr>
          <p:cNvPr id="62" name="Rectangle 61"/>
          <p:cNvSpPr/>
          <p:nvPr/>
        </p:nvSpPr>
        <p:spPr>
          <a:xfrm>
            <a:off x="1646711" y="1124196"/>
            <a:ext cx="1393372" cy="199901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Arrow Connector 68"/>
          <p:cNvCxnSpPr/>
          <p:nvPr/>
        </p:nvCxnSpPr>
        <p:spPr>
          <a:xfrm>
            <a:off x="1116281" y="1603169"/>
            <a:ext cx="534389"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3" idx="3"/>
            <a:endCxn id="61" idx="1"/>
          </p:cNvCxnSpPr>
          <p:nvPr/>
        </p:nvCxnSpPr>
        <p:spPr>
          <a:xfrm flipV="1">
            <a:off x="2088078" y="2765962"/>
            <a:ext cx="2194957" cy="854210"/>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2" idx="3"/>
            <a:endCxn id="55" idx="1"/>
          </p:cNvCxnSpPr>
          <p:nvPr/>
        </p:nvCxnSpPr>
        <p:spPr>
          <a:xfrm flipV="1">
            <a:off x="2082140" y="5056911"/>
            <a:ext cx="2200893" cy="62363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0" idx="3"/>
            <a:endCxn id="55" idx="1"/>
          </p:cNvCxnSpPr>
          <p:nvPr/>
        </p:nvCxnSpPr>
        <p:spPr>
          <a:xfrm>
            <a:off x="2086098" y="3879449"/>
            <a:ext cx="2196935" cy="1177462"/>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1" idx="1"/>
          </p:cNvCxnSpPr>
          <p:nvPr/>
        </p:nvCxnSpPr>
        <p:spPr>
          <a:xfrm rot="5400000" flipH="1" flipV="1">
            <a:off x="1897581" y="3005943"/>
            <a:ext cx="2625435" cy="214547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2" idx="3"/>
            <a:endCxn id="61" idx="1"/>
          </p:cNvCxnSpPr>
          <p:nvPr/>
        </p:nvCxnSpPr>
        <p:spPr>
          <a:xfrm>
            <a:off x="3004457" y="1318338"/>
            <a:ext cx="1278578" cy="144762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1" idx="3"/>
            <a:endCxn id="55" idx="1"/>
          </p:cNvCxnSpPr>
          <p:nvPr/>
        </p:nvCxnSpPr>
        <p:spPr>
          <a:xfrm>
            <a:off x="2998520" y="1573657"/>
            <a:ext cx="1284513" cy="3483254"/>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4" idx="1"/>
          </p:cNvCxnSpPr>
          <p:nvPr/>
        </p:nvCxnSpPr>
        <p:spPr>
          <a:xfrm rot="5400000" flipH="1" flipV="1">
            <a:off x="6066806" y="1815440"/>
            <a:ext cx="1182586" cy="90252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5" idx="3"/>
            <a:endCxn id="53" idx="1"/>
          </p:cNvCxnSpPr>
          <p:nvPr/>
        </p:nvCxnSpPr>
        <p:spPr>
          <a:xfrm>
            <a:off x="6282047" y="5056911"/>
            <a:ext cx="805543" cy="373078"/>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48044" y="1375558"/>
            <a:ext cx="890650" cy="215444"/>
          </a:xfrm>
          <a:prstGeom prst="rect">
            <a:avLst/>
          </a:prstGeom>
          <a:noFill/>
        </p:spPr>
        <p:txBody>
          <a:bodyPr wrap="square" rtlCol="0">
            <a:spAutoFit/>
          </a:bodyPr>
          <a:lstStyle/>
          <a:p>
            <a:pPr algn="ctr"/>
            <a:r>
              <a:rPr lang="en-GB" sz="800" dirty="0" smtClean="0"/>
              <a:t>RDP/ICA</a:t>
            </a:r>
          </a:p>
        </p:txBody>
      </p:sp>
      <p:sp>
        <p:nvSpPr>
          <p:cNvPr id="95" name="TextBox 94"/>
          <p:cNvSpPr txBox="1"/>
          <p:nvPr/>
        </p:nvSpPr>
        <p:spPr>
          <a:xfrm rot="2860978">
            <a:off x="3321129" y="1860466"/>
            <a:ext cx="890650" cy="215444"/>
          </a:xfrm>
          <a:prstGeom prst="rect">
            <a:avLst/>
          </a:prstGeom>
          <a:noFill/>
        </p:spPr>
        <p:txBody>
          <a:bodyPr wrap="square" rtlCol="0">
            <a:spAutoFit/>
          </a:bodyPr>
          <a:lstStyle/>
          <a:p>
            <a:pPr algn="ctr"/>
            <a:r>
              <a:rPr lang="en-GB" sz="800" dirty="0" smtClean="0"/>
              <a:t>HTTP(S)</a:t>
            </a:r>
          </a:p>
        </p:txBody>
      </p:sp>
      <p:sp>
        <p:nvSpPr>
          <p:cNvPr id="96" name="TextBox 95"/>
          <p:cNvSpPr txBox="1"/>
          <p:nvPr/>
        </p:nvSpPr>
        <p:spPr>
          <a:xfrm rot="4172072">
            <a:off x="3580406" y="3972296"/>
            <a:ext cx="890650" cy="215444"/>
          </a:xfrm>
          <a:prstGeom prst="rect">
            <a:avLst/>
          </a:prstGeom>
          <a:noFill/>
        </p:spPr>
        <p:txBody>
          <a:bodyPr wrap="square" rtlCol="0">
            <a:spAutoFit/>
          </a:bodyPr>
          <a:lstStyle/>
          <a:p>
            <a:pPr algn="ctr"/>
            <a:r>
              <a:rPr lang="en-GB" sz="800" dirty="0" smtClean="0"/>
              <a:t>HTTP(S)</a:t>
            </a:r>
          </a:p>
        </p:txBody>
      </p:sp>
      <p:sp>
        <p:nvSpPr>
          <p:cNvPr id="97" name="TextBox 96"/>
          <p:cNvSpPr txBox="1"/>
          <p:nvPr/>
        </p:nvSpPr>
        <p:spPr>
          <a:xfrm rot="1610588">
            <a:off x="2865908" y="4575958"/>
            <a:ext cx="890650" cy="215444"/>
          </a:xfrm>
          <a:prstGeom prst="rect">
            <a:avLst/>
          </a:prstGeom>
          <a:noFill/>
        </p:spPr>
        <p:txBody>
          <a:bodyPr wrap="square" rtlCol="0">
            <a:spAutoFit/>
          </a:bodyPr>
          <a:lstStyle/>
          <a:p>
            <a:pPr algn="ctr"/>
            <a:r>
              <a:rPr lang="en-GB" sz="800" dirty="0" smtClean="0"/>
              <a:t>HTTP(S)</a:t>
            </a:r>
          </a:p>
        </p:txBody>
      </p:sp>
      <p:sp>
        <p:nvSpPr>
          <p:cNvPr id="98" name="TextBox 97"/>
          <p:cNvSpPr txBox="1"/>
          <p:nvPr/>
        </p:nvSpPr>
        <p:spPr>
          <a:xfrm rot="20685663">
            <a:off x="2721424" y="5405253"/>
            <a:ext cx="890650" cy="215444"/>
          </a:xfrm>
          <a:prstGeom prst="rect">
            <a:avLst/>
          </a:prstGeom>
          <a:noFill/>
        </p:spPr>
        <p:txBody>
          <a:bodyPr wrap="square" rtlCol="0">
            <a:spAutoFit/>
          </a:bodyPr>
          <a:lstStyle/>
          <a:p>
            <a:pPr algn="ctr"/>
            <a:r>
              <a:rPr lang="en-GB" sz="800" dirty="0" smtClean="0"/>
              <a:t>HTTP(S)</a:t>
            </a:r>
          </a:p>
        </p:txBody>
      </p:sp>
      <p:sp>
        <p:nvSpPr>
          <p:cNvPr id="99" name="TextBox 98"/>
          <p:cNvSpPr txBox="1"/>
          <p:nvPr/>
        </p:nvSpPr>
        <p:spPr>
          <a:xfrm rot="20314477">
            <a:off x="2571006" y="3307276"/>
            <a:ext cx="890650" cy="215444"/>
          </a:xfrm>
          <a:prstGeom prst="rect">
            <a:avLst/>
          </a:prstGeom>
          <a:noFill/>
        </p:spPr>
        <p:txBody>
          <a:bodyPr wrap="square" rtlCol="0">
            <a:spAutoFit/>
          </a:bodyPr>
          <a:lstStyle/>
          <a:p>
            <a:pPr algn="ctr"/>
            <a:r>
              <a:rPr lang="en-GB" sz="800" dirty="0" smtClean="0"/>
              <a:t>HTTP(S)</a:t>
            </a:r>
          </a:p>
        </p:txBody>
      </p:sp>
      <p:sp>
        <p:nvSpPr>
          <p:cNvPr id="100" name="TextBox 99"/>
          <p:cNvSpPr txBox="1"/>
          <p:nvPr/>
        </p:nvSpPr>
        <p:spPr>
          <a:xfrm rot="18495345">
            <a:off x="2723405" y="3946565"/>
            <a:ext cx="890650" cy="215444"/>
          </a:xfrm>
          <a:prstGeom prst="rect">
            <a:avLst/>
          </a:prstGeom>
          <a:noFill/>
        </p:spPr>
        <p:txBody>
          <a:bodyPr wrap="square" rtlCol="0">
            <a:spAutoFit/>
          </a:bodyPr>
          <a:lstStyle/>
          <a:p>
            <a:pPr algn="ctr"/>
            <a:r>
              <a:rPr lang="en-GB" sz="800" dirty="0" smtClean="0"/>
              <a:t>HTTP(S)</a:t>
            </a:r>
          </a:p>
        </p:txBody>
      </p:sp>
      <p:sp>
        <p:nvSpPr>
          <p:cNvPr id="53" name="Rectangle 52"/>
          <p:cNvSpPr/>
          <p:nvPr/>
        </p:nvSpPr>
        <p:spPr>
          <a:xfrm>
            <a:off x="7087590" y="4710542"/>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2481943" y="1187533"/>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3" name="TextBox 102"/>
          <p:cNvSpPr txBox="1"/>
          <p:nvPr/>
        </p:nvSpPr>
        <p:spPr>
          <a:xfrm>
            <a:off x="1565564" y="3489367"/>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4" name="TextBox 103"/>
          <p:cNvSpPr txBox="1"/>
          <p:nvPr/>
        </p:nvSpPr>
        <p:spPr>
          <a:xfrm>
            <a:off x="1551709" y="5280562"/>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10" name="TextBox 109"/>
          <p:cNvSpPr txBox="1"/>
          <p:nvPr/>
        </p:nvSpPr>
        <p:spPr>
          <a:xfrm>
            <a:off x="1563584" y="3748644"/>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2" name="TextBox 111"/>
          <p:cNvSpPr txBox="1"/>
          <p:nvPr/>
        </p:nvSpPr>
        <p:spPr>
          <a:xfrm>
            <a:off x="1559626" y="5549736"/>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1" name="TextBox 110"/>
          <p:cNvSpPr txBox="1"/>
          <p:nvPr/>
        </p:nvSpPr>
        <p:spPr>
          <a:xfrm>
            <a:off x="2476006" y="1442852"/>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54" name="Rectangle 53"/>
          <p:cNvSpPr/>
          <p:nvPr/>
        </p:nvSpPr>
        <p:spPr>
          <a:xfrm>
            <a:off x="7109361" y="955962"/>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9"/>
          <p:cNvSpPr>
            <a:spLocks noGrp="1"/>
          </p:cNvSpPr>
          <p:nvPr>
            <p:ph type="title"/>
          </p:nvPr>
        </p:nvSpPr>
        <p:spPr>
          <a:xfrm>
            <a:off x="374904" y="308810"/>
            <a:ext cx="8229600" cy="620712"/>
          </a:xfrm>
        </p:spPr>
        <p:txBody>
          <a:bodyPr/>
          <a:lstStyle/>
          <a:p>
            <a:r>
              <a:rPr lang="en-GB" dirty="0" smtClean="0"/>
              <a:t>The User Personality</a:t>
            </a:r>
          </a:p>
        </p:txBody>
      </p:sp>
      <p:sp>
        <p:nvSpPr>
          <p:cNvPr id="19" name="TextBox 38"/>
          <p:cNvSpPr txBox="1">
            <a:spLocks noChangeArrowheads="1"/>
          </p:cNvSpPr>
          <p:nvPr/>
        </p:nvSpPr>
        <p:spPr bwMode="auto">
          <a:xfrm>
            <a:off x="5794387" y="1338899"/>
            <a:ext cx="1979786" cy="218521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p>
            <a:pPr algn="ctr"/>
            <a:endParaRPr lang="en-GB" sz="2800" b="1" dirty="0" smtClean="0">
              <a:solidFill>
                <a:schemeClr val="bg1"/>
              </a:solidFill>
              <a:latin typeface="Trebuchet MS" pitchFamily="34" charset="0"/>
              <a:cs typeface="Arial" pitchFamily="34" charset="0"/>
            </a:endParaRPr>
          </a:p>
          <a:p>
            <a:pPr algn="ctr"/>
            <a:r>
              <a:rPr lang="en-GB" sz="2000" b="1" dirty="0" smtClean="0">
                <a:latin typeface="Trebuchet MS" pitchFamily="34" charset="0"/>
              </a:rPr>
              <a:t>Policy</a:t>
            </a:r>
            <a:endParaRPr lang="en-GB" sz="1600" b="1" dirty="0" smtClean="0">
              <a:latin typeface="Trebuchet MS" pitchFamily="34" charset="0"/>
            </a:endParaRPr>
          </a:p>
          <a:p>
            <a:pPr algn="ctr"/>
            <a:endParaRPr lang="en-GB" sz="800" b="1" dirty="0" smtClean="0">
              <a:latin typeface="Trebuchet MS" pitchFamily="34" charset="0"/>
            </a:endParaRPr>
          </a:p>
          <a:p>
            <a:pPr algn="ctr"/>
            <a:r>
              <a:rPr lang="en-GB" sz="1600" dirty="0" smtClean="0">
                <a:latin typeface="Trebuchet MS" pitchFamily="34" charset="0"/>
              </a:rPr>
              <a:t>Set up and maintain </a:t>
            </a:r>
            <a:br>
              <a:rPr lang="en-GB" sz="1600" dirty="0" smtClean="0">
                <a:latin typeface="Trebuchet MS" pitchFamily="34" charset="0"/>
              </a:rPr>
            </a:br>
            <a:r>
              <a:rPr lang="en-GB" sz="1600" dirty="0" smtClean="0">
                <a:latin typeface="Trebuchet MS" pitchFamily="34" charset="0"/>
              </a:rPr>
              <a:t>a desktop</a:t>
            </a:r>
          </a:p>
          <a:p>
            <a:endParaRPr lang="en-GB" sz="1400" b="1" dirty="0" smtClean="0">
              <a:latin typeface="+mn-lt"/>
              <a:cs typeface="Arial" pitchFamily="34" charset="0"/>
            </a:endParaRPr>
          </a:p>
          <a:p>
            <a:pPr>
              <a:buFont typeface="Arial" charset="0"/>
              <a:buChar char="•"/>
            </a:pPr>
            <a:endParaRPr lang="en-GB" i="1" dirty="0">
              <a:latin typeface="+mn-lt"/>
              <a:cs typeface="Arial" pitchFamily="34" charset="0"/>
            </a:endParaRPr>
          </a:p>
        </p:txBody>
      </p:sp>
      <p:sp>
        <p:nvSpPr>
          <p:cNvPr id="9" name="TextBox 38"/>
          <p:cNvSpPr txBox="1">
            <a:spLocks noChangeArrowheads="1"/>
          </p:cNvSpPr>
          <p:nvPr/>
        </p:nvSpPr>
        <p:spPr bwMode="auto">
          <a:xfrm>
            <a:off x="5575236" y="4053321"/>
            <a:ext cx="2561603" cy="1846659"/>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n-GB" sz="2000" b="1" dirty="0" smtClean="0">
                <a:latin typeface="Trebuchet MS" pitchFamily="34" charset="0"/>
              </a:rPr>
              <a:t>Personalization</a:t>
            </a:r>
          </a:p>
          <a:p>
            <a:pPr algn="ctr"/>
            <a:endParaRPr lang="en-GB" sz="800" b="1" dirty="0" smtClean="0">
              <a:latin typeface="Trebuchet MS" pitchFamily="34" charset="0"/>
            </a:endParaRPr>
          </a:p>
          <a:p>
            <a:pPr algn="ctr"/>
            <a:r>
              <a:rPr lang="en-GB" sz="1600" dirty="0" smtClean="0">
                <a:latin typeface="Trebuchet MS" pitchFamily="34" charset="0"/>
              </a:rPr>
              <a:t>Enable the user to </a:t>
            </a:r>
          </a:p>
          <a:p>
            <a:pPr algn="ctr"/>
            <a:r>
              <a:rPr lang="en-GB" sz="1600" dirty="0" smtClean="0">
                <a:latin typeface="Trebuchet MS" pitchFamily="34" charset="0"/>
              </a:rPr>
              <a:t>make it </a:t>
            </a:r>
            <a:r>
              <a:rPr lang="en-GB" sz="1600" b="1" u="sng" dirty="0" smtClean="0">
                <a:latin typeface="Trebuchet MS" pitchFamily="34" charset="0"/>
              </a:rPr>
              <a:t>their</a:t>
            </a:r>
            <a:r>
              <a:rPr lang="en-GB" sz="1600" dirty="0" smtClean="0">
                <a:latin typeface="Trebuchet MS" pitchFamily="34" charset="0"/>
              </a:rPr>
              <a:t> desktop</a:t>
            </a:r>
          </a:p>
          <a:p>
            <a:pPr algn="ctr"/>
            <a:endParaRPr lang="en-GB" sz="1600" b="1" dirty="0" smtClean="0">
              <a:latin typeface="Trebuchet MS" pitchFamily="34" charset="0"/>
              <a:cs typeface="Arial" pitchFamily="34" charset="0"/>
            </a:endParaRPr>
          </a:p>
          <a:p>
            <a:endParaRPr lang="en-GB" sz="1600" b="1" dirty="0" smtClean="0">
              <a:solidFill>
                <a:schemeClr val="bg1"/>
              </a:solidFill>
              <a:latin typeface="Trebuchet MS" pitchFamily="34" charset="0"/>
              <a:cs typeface="Arial" pitchFamily="34" charset="0"/>
            </a:endParaRPr>
          </a:p>
          <a:p>
            <a:endParaRPr lang="en-GB" sz="2200" i="1" dirty="0" smtClean="0">
              <a:latin typeface="Arial" pitchFamily="34" charset="0"/>
              <a:cs typeface="Arial" pitchFamily="34" charset="0"/>
            </a:endParaRPr>
          </a:p>
        </p:txBody>
      </p:sp>
      <p:pic>
        <p:nvPicPr>
          <p:cNvPr id="14" name="Picture 13" descr="DNA_strands_REDBLUE.jpg"/>
          <p:cNvPicPr>
            <a:picLocks noChangeAspect="1"/>
          </p:cNvPicPr>
          <p:nvPr/>
        </p:nvPicPr>
        <p:blipFill>
          <a:blip r:embed="rId3" cstate="print"/>
          <a:stretch>
            <a:fillRect/>
          </a:stretch>
        </p:blipFill>
        <p:spPr>
          <a:xfrm>
            <a:off x="630030" y="1416818"/>
            <a:ext cx="1600704" cy="4174304"/>
          </a:xfrm>
          <a:prstGeom prst="rect">
            <a:avLst/>
          </a:prstGeom>
        </p:spPr>
      </p:pic>
      <p:cxnSp>
        <p:nvCxnSpPr>
          <p:cNvPr id="20" name="Straight Connector 19"/>
          <p:cNvCxnSpPr/>
          <p:nvPr/>
        </p:nvCxnSpPr>
        <p:spPr>
          <a:xfrm rot="10800000" flipV="1">
            <a:off x="1728319" y="1837853"/>
            <a:ext cx="1440395" cy="634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718271" y="4260503"/>
            <a:ext cx="1477603" cy="429192"/>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uem_personalization.jpg"/>
          <p:cNvPicPr>
            <a:picLocks noChangeAspect="1"/>
          </p:cNvPicPr>
          <p:nvPr/>
        </p:nvPicPr>
        <p:blipFill>
          <a:blip r:embed="rId4" cstate="print"/>
          <a:stretch>
            <a:fillRect/>
          </a:stretch>
        </p:blipFill>
        <p:spPr>
          <a:xfrm>
            <a:off x="3395049" y="3708234"/>
            <a:ext cx="2272419" cy="2149357"/>
          </a:xfrm>
          <a:prstGeom prst="rect">
            <a:avLst/>
          </a:prstGeom>
          <a:ln w="25400">
            <a:solidFill>
              <a:schemeClr val="accent5">
                <a:lumMod val="75000"/>
              </a:schemeClr>
            </a:solidFill>
          </a:ln>
        </p:spPr>
      </p:pic>
      <p:pic>
        <p:nvPicPr>
          <p:cNvPr id="18" name="Picture 17" descr="uem_policy.jpg"/>
          <p:cNvPicPr>
            <a:picLocks noChangeAspect="1"/>
          </p:cNvPicPr>
          <p:nvPr/>
        </p:nvPicPr>
        <p:blipFill>
          <a:blip r:embed="rId5" cstate="print"/>
          <a:stretch>
            <a:fillRect/>
          </a:stretch>
        </p:blipFill>
        <p:spPr>
          <a:xfrm>
            <a:off x="3350820" y="1251965"/>
            <a:ext cx="2371725" cy="1845655"/>
          </a:xfrm>
          <a:prstGeom prst="rect">
            <a:avLst/>
          </a:prstGeom>
          <a:ln w="25400">
            <a:solidFill>
              <a:srgbClr val="FF0000"/>
            </a:solidFill>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620712"/>
          </a:xfrm>
        </p:spPr>
        <p:txBody>
          <a:bodyPr/>
          <a:lstStyle/>
          <a:p>
            <a:r>
              <a:rPr lang="en-GB" dirty="0" smtClean="0"/>
              <a:t>V8 Architecture – DB Scalability</a:t>
            </a:r>
            <a:endParaRPr lang="en-GB" dirty="0"/>
          </a:p>
        </p:txBody>
      </p:sp>
      <p:sp>
        <p:nvSpPr>
          <p:cNvPr id="61" name="Rectangle 60"/>
          <p:cNvSpPr/>
          <p:nvPr/>
        </p:nvSpPr>
        <p:spPr>
          <a:xfrm>
            <a:off x="4283035" y="1995056"/>
            <a:ext cx="1890156" cy="1541812"/>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1223716" y="3774796"/>
            <a:ext cx="904081" cy="904082"/>
          </a:xfrm>
          <a:prstGeom prst="rect">
            <a:avLst/>
          </a:prstGeom>
          <a:noFill/>
        </p:spPr>
      </p:pic>
      <p:pic>
        <p:nvPicPr>
          <p:cNvPr id="13" name="Picture 2" descr="http://www.creativeit.tv/images/ibm-notebook-repairs.jpg"/>
          <p:cNvPicPr>
            <a:picLocks noChangeAspect="1" noChangeArrowheads="1"/>
          </p:cNvPicPr>
          <p:nvPr/>
        </p:nvPicPr>
        <p:blipFill>
          <a:blip r:embed="rId4" cstate="print"/>
          <a:srcRect/>
          <a:stretch>
            <a:fillRect/>
          </a:stretch>
        </p:blipFill>
        <p:spPr bwMode="auto">
          <a:xfrm>
            <a:off x="269588" y="5231994"/>
            <a:ext cx="763567" cy="647091"/>
          </a:xfrm>
          <a:prstGeom prst="rect">
            <a:avLst/>
          </a:prstGeom>
          <a:noFill/>
        </p:spPr>
      </p:pic>
      <p:pic>
        <p:nvPicPr>
          <p:cNvPr id="14"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44507" y="1189874"/>
            <a:ext cx="405782" cy="722053"/>
          </a:xfrm>
          <a:prstGeom prst="rect">
            <a:avLst/>
          </a:prstGeom>
          <a:noFill/>
        </p:spPr>
      </p:pic>
      <p:pic>
        <p:nvPicPr>
          <p:cNvPr id="16"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46289" y="1199770"/>
            <a:ext cx="405782" cy="722053"/>
          </a:xfrm>
          <a:prstGeom prst="rect">
            <a:avLst/>
          </a:prstGeom>
          <a:noFill/>
        </p:spPr>
      </p:pic>
      <p:pic>
        <p:nvPicPr>
          <p:cNvPr id="17"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68059" y="1922186"/>
            <a:ext cx="405782" cy="722053"/>
          </a:xfrm>
          <a:prstGeom prst="rect">
            <a:avLst/>
          </a:prstGeom>
          <a:noFill/>
        </p:spPr>
      </p:pic>
      <p:pic>
        <p:nvPicPr>
          <p:cNvPr id="18"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50444" y="1884580"/>
            <a:ext cx="405782" cy="722053"/>
          </a:xfrm>
          <a:prstGeom prst="rect">
            <a:avLst/>
          </a:prstGeom>
          <a:noFill/>
        </p:spPr>
      </p:pic>
      <p:pic>
        <p:nvPicPr>
          <p:cNvPr id="21"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4000" y="1477867"/>
            <a:ext cx="841161" cy="880285"/>
          </a:xfrm>
          <a:prstGeom prst="rect">
            <a:avLst/>
          </a:prstGeom>
          <a:noFill/>
        </p:spPr>
      </p:pic>
      <p:pic>
        <p:nvPicPr>
          <p:cNvPr id="25" name="Picture 2" descr="http://www.creativeit.tv/images/ibm-notebook-repairs.jpg"/>
          <p:cNvPicPr>
            <a:picLocks noChangeAspect="1" noChangeArrowheads="1"/>
          </p:cNvPicPr>
          <p:nvPr/>
        </p:nvPicPr>
        <p:blipFill>
          <a:blip r:embed="rId4" cstate="print"/>
          <a:srcRect/>
          <a:stretch>
            <a:fillRect/>
          </a:stretch>
        </p:blipFill>
        <p:spPr bwMode="auto">
          <a:xfrm>
            <a:off x="968254" y="5598151"/>
            <a:ext cx="763567" cy="647091"/>
          </a:xfrm>
          <a:prstGeom prst="rect">
            <a:avLst/>
          </a:prstGeom>
          <a:noFill/>
        </p:spPr>
      </p:pic>
      <p:pic>
        <p:nvPicPr>
          <p:cNvPr id="26"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390465" y="3380930"/>
            <a:ext cx="904081" cy="904082"/>
          </a:xfrm>
          <a:prstGeom prst="rect">
            <a:avLst/>
          </a:prstGeom>
          <a:noFill/>
        </p:spPr>
      </p:pic>
      <p:sp>
        <p:nvSpPr>
          <p:cNvPr id="34" name="Rectangle 33"/>
          <p:cNvSpPr/>
          <p:nvPr/>
        </p:nvSpPr>
        <p:spPr>
          <a:xfrm>
            <a:off x="237506" y="1128156"/>
            <a:ext cx="902526" cy="1959428"/>
          </a:xfrm>
          <a:prstGeom prst="rect">
            <a:avLst/>
          </a:prstGeom>
          <a:solidFill>
            <a:schemeClr val="accent5">
              <a:lumMod val="20000"/>
              <a:lumOff val="80000"/>
              <a:alpha val="28000"/>
            </a:schemeClr>
          </a:solidFill>
          <a:ln w="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73132" y="2636321"/>
            <a:ext cx="890650" cy="461665"/>
          </a:xfrm>
          <a:prstGeom prst="rect">
            <a:avLst/>
          </a:prstGeom>
          <a:noFill/>
        </p:spPr>
        <p:txBody>
          <a:bodyPr wrap="square" rtlCol="0">
            <a:spAutoFit/>
          </a:bodyPr>
          <a:lstStyle/>
          <a:p>
            <a:pPr algn="ctr"/>
            <a:r>
              <a:rPr lang="en-GB" sz="1200" dirty="0" smtClean="0"/>
              <a:t>Thin Clients</a:t>
            </a:r>
          </a:p>
        </p:txBody>
      </p:sp>
      <p:sp>
        <p:nvSpPr>
          <p:cNvPr id="36" name="Rectangle 35"/>
          <p:cNvSpPr/>
          <p:nvPr/>
        </p:nvSpPr>
        <p:spPr>
          <a:xfrm>
            <a:off x="247402" y="3382488"/>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3028" y="4510643"/>
            <a:ext cx="1818904" cy="276999"/>
          </a:xfrm>
          <a:prstGeom prst="rect">
            <a:avLst/>
          </a:prstGeom>
          <a:noFill/>
        </p:spPr>
        <p:txBody>
          <a:bodyPr wrap="square" rtlCol="0">
            <a:spAutoFit/>
          </a:bodyPr>
          <a:lstStyle/>
          <a:p>
            <a:pPr algn="ctr"/>
            <a:r>
              <a:rPr lang="en-GB" sz="1200" dirty="0" smtClean="0"/>
              <a:t>Fat Client Desktop</a:t>
            </a:r>
          </a:p>
        </p:txBody>
      </p:sp>
      <p:sp>
        <p:nvSpPr>
          <p:cNvPr id="39" name="Rectangle 38"/>
          <p:cNvSpPr/>
          <p:nvPr/>
        </p:nvSpPr>
        <p:spPr>
          <a:xfrm>
            <a:off x="245423" y="5185558"/>
            <a:ext cx="1890156" cy="1438893"/>
          </a:xfrm>
          <a:prstGeom prst="rect">
            <a:avLst/>
          </a:prstGeom>
          <a:solidFill>
            <a:schemeClr val="accent5">
              <a:lumMod val="20000"/>
              <a:lumOff val="80000"/>
              <a:alpha val="29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81049" y="6301839"/>
            <a:ext cx="1818904" cy="276999"/>
          </a:xfrm>
          <a:prstGeom prst="rect">
            <a:avLst/>
          </a:prstGeom>
          <a:noFill/>
        </p:spPr>
        <p:txBody>
          <a:bodyPr wrap="square" rtlCol="0">
            <a:spAutoFit/>
          </a:bodyPr>
          <a:lstStyle/>
          <a:p>
            <a:pPr algn="ctr"/>
            <a:r>
              <a:rPr lang="en-GB" sz="1200" dirty="0" smtClean="0"/>
              <a:t>Fat Client Laptops</a:t>
            </a:r>
          </a:p>
        </p:txBody>
      </p:sp>
      <p:sp>
        <p:nvSpPr>
          <p:cNvPr id="51" name="TextBox 50"/>
          <p:cNvSpPr txBox="1"/>
          <p:nvPr/>
        </p:nvSpPr>
        <p:spPr>
          <a:xfrm>
            <a:off x="7170717" y="1062841"/>
            <a:ext cx="1818904" cy="461665"/>
          </a:xfrm>
          <a:prstGeom prst="rect">
            <a:avLst/>
          </a:prstGeom>
          <a:noFill/>
        </p:spPr>
        <p:txBody>
          <a:bodyPr wrap="square" rtlCol="0">
            <a:spAutoFit/>
          </a:bodyPr>
          <a:lstStyle/>
          <a:p>
            <a:pPr algn="ctr"/>
            <a:r>
              <a:rPr lang="en-GB" sz="1200" dirty="0" smtClean="0"/>
              <a:t>Management Server</a:t>
            </a:r>
            <a:br>
              <a:rPr lang="en-GB" sz="1200" dirty="0" smtClean="0"/>
            </a:br>
            <a:r>
              <a:rPr lang="en-GB" sz="1200" dirty="0" smtClean="0"/>
              <a:t>Database (SQL)</a:t>
            </a:r>
            <a:endParaRPr lang="en-GB" sz="1200" i="1" dirty="0" smtClean="0"/>
          </a:p>
        </p:txBody>
      </p:sp>
      <p:sp>
        <p:nvSpPr>
          <p:cNvPr id="52" name="TextBox 51"/>
          <p:cNvSpPr txBox="1"/>
          <p:nvPr/>
        </p:nvSpPr>
        <p:spPr>
          <a:xfrm>
            <a:off x="7156861" y="5727864"/>
            <a:ext cx="1818904" cy="461665"/>
          </a:xfrm>
          <a:prstGeom prst="rect">
            <a:avLst/>
          </a:prstGeom>
          <a:noFill/>
        </p:spPr>
        <p:txBody>
          <a:bodyPr wrap="square" rtlCol="0">
            <a:spAutoFit/>
          </a:bodyPr>
          <a:lstStyle/>
          <a:p>
            <a:pPr algn="ctr"/>
            <a:r>
              <a:rPr lang="en-GB" sz="1200" dirty="0" smtClean="0"/>
              <a:t>Personalisation</a:t>
            </a:r>
            <a:br>
              <a:rPr lang="en-GB" sz="1200" dirty="0" smtClean="0"/>
            </a:br>
            <a:r>
              <a:rPr lang="en-GB" sz="1200" dirty="0" smtClean="0"/>
              <a:t>Database (SQL)</a:t>
            </a:r>
            <a:endParaRPr lang="en-GB" sz="1200" i="1" dirty="0" smtClean="0"/>
          </a:p>
        </p:txBody>
      </p:sp>
      <p:grpSp>
        <p:nvGrpSpPr>
          <p:cNvPr id="3" name="Group 100"/>
          <p:cNvGrpSpPr/>
          <p:nvPr/>
        </p:nvGrpSpPr>
        <p:grpSpPr>
          <a:xfrm>
            <a:off x="4283033" y="4294911"/>
            <a:ext cx="1999014" cy="1524000"/>
            <a:chOff x="4283033" y="4294911"/>
            <a:chExt cx="1999014" cy="1524000"/>
          </a:xfrm>
        </p:grpSpPr>
        <p:sp>
          <p:nvSpPr>
            <p:cNvPr id="55" name="Rectangle 54"/>
            <p:cNvSpPr/>
            <p:nvPr/>
          </p:nvSpPr>
          <p:spPr>
            <a:xfrm>
              <a:off x="4283033" y="4294911"/>
              <a:ext cx="1999014" cy="152400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809180" y="4380610"/>
              <a:ext cx="1009862" cy="695484"/>
            </a:xfrm>
            <a:prstGeom prst="rect">
              <a:avLst/>
            </a:prstGeom>
            <a:noFill/>
            <a:ln w="9525">
              <a:noFill/>
              <a:miter lim="800000"/>
              <a:headEnd/>
              <a:tailEnd/>
            </a:ln>
          </p:spPr>
        </p:pic>
        <p:sp>
          <p:nvSpPr>
            <p:cNvPr id="44" name="TextBox 43"/>
            <p:cNvSpPr txBox="1"/>
            <p:nvPr/>
          </p:nvSpPr>
          <p:spPr>
            <a:xfrm>
              <a:off x="4446556" y="5102484"/>
              <a:ext cx="1688505" cy="600164"/>
            </a:xfrm>
            <a:prstGeom prst="rect">
              <a:avLst/>
            </a:prstGeom>
            <a:noFill/>
          </p:spPr>
          <p:txBody>
            <a:bodyPr wrap="square" rtlCol="0">
              <a:spAutoFit/>
            </a:bodyPr>
            <a:lstStyle/>
            <a:p>
              <a:pPr algn="ctr"/>
              <a:r>
                <a:rPr lang="en-GB" sz="1100" b="1" dirty="0" smtClean="0"/>
                <a:t>AppSense Personalization Server</a:t>
              </a:r>
              <a:br>
                <a:rPr lang="en-GB" sz="1100" b="1" dirty="0" smtClean="0"/>
              </a:br>
              <a:r>
                <a:rPr lang="en-GB" sz="1100" b="1" i="1" dirty="0" smtClean="0"/>
                <a:t>W2K3/W2K8 with IIS</a:t>
              </a:r>
            </a:p>
          </p:txBody>
        </p:sp>
      </p:grpSp>
      <p:pic>
        <p:nvPicPr>
          <p:cNvPr id="45"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717205" y="2058412"/>
            <a:ext cx="1087851" cy="755097"/>
          </a:xfrm>
          <a:prstGeom prst="rect">
            <a:avLst/>
          </a:prstGeom>
          <a:noFill/>
          <a:ln w="9525">
            <a:noFill/>
            <a:miter lim="800000"/>
            <a:headEnd/>
            <a:tailEnd/>
          </a:ln>
        </p:spPr>
      </p:pic>
      <p:sp>
        <p:nvSpPr>
          <p:cNvPr id="47" name="TextBox 46"/>
          <p:cNvSpPr txBox="1"/>
          <p:nvPr/>
        </p:nvSpPr>
        <p:spPr>
          <a:xfrm>
            <a:off x="4326577" y="2842161"/>
            <a:ext cx="1818904" cy="646331"/>
          </a:xfrm>
          <a:prstGeom prst="rect">
            <a:avLst/>
          </a:prstGeom>
          <a:noFill/>
        </p:spPr>
        <p:txBody>
          <a:bodyPr wrap="square" rtlCol="0">
            <a:spAutoFit/>
          </a:bodyPr>
          <a:lstStyle/>
          <a:p>
            <a:pPr algn="ctr"/>
            <a:r>
              <a:rPr lang="en-GB" sz="1200" dirty="0" smtClean="0"/>
              <a:t>AppSense Management Server</a:t>
            </a:r>
            <a:br>
              <a:rPr lang="en-GB" sz="1200" dirty="0" smtClean="0"/>
            </a:br>
            <a:r>
              <a:rPr lang="en-GB" sz="1200" i="1" dirty="0" smtClean="0"/>
              <a:t>W2K3/W2K8 with IIS</a:t>
            </a:r>
          </a:p>
        </p:txBody>
      </p:sp>
      <p:pic>
        <p:nvPicPr>
          <p:cNvPr id="6" name="Picture 5" descr="comp.png"/>
          <p:cNvPicPr>
            <a:picLocks noChangeAspect="1"/>
          </p:cNvPicPr>
          <p:nvPr/>
        </p:nvPicPr>
        <p:blipFill>
          <a:blip r:embed="rId11" cstate="print"/>
          <a:stretch>
            <a:fillRect/>
          </a:stretch>
        </p:blipFill>
        <p:spPr>
          <a:xfrm>
            <a:off x="1815657" y="1286811"/>
            <a:ext cx="253229" cy="471396"/>
          </a:xfrm>
          <a:prstGeom prst="rect">
            <a:avLst/>
          </a:prstGeom>
        </p:spPr>
      </p:pic>
      <p:pic>
        <p:nvPicPr>
          <p:cNvPr id="27" name="Picture 26" descr="comp.png"/>
          <p:cNvPicPr>
            <a:picLocks noChangeAspect="1"/>
          </p:cNvPicPr>
          <p:nvPr/>
        </p:nvPicPr>
        <p:blipFill>
          <a:blip r:embed="rId11" cstate="print"/>
          <a:stretch>
            <a:fillRect/>
          </a:stretch>
        </p:blipFill>
        <p:spPr>
          <a:xfrm>
            <a:off x="1913963" y="1410989"/>
            <a:ext cx="253229" cy="471396"/>
          </a:xfrm>
          <a:prstGeom prst="rect">
            <a:avLst/>
          </a:prstGeom>
        </p:spPr>
      </p:pic>
      <p:pic>
        <p:nvPicPr>
          <p:cNvPr id="28" name="Picture 27" descr="comp.png"/>
          <p:cNvPicPr>
            <a:picLocks noChangeAspect="1"/>
          </p:cNvPicPr>
          <p:nvPr/>
        </p:nvPicPr>
        <p:blipFill>
          <a:blip r:embed="rId11" cstate="print"/>
          <a:stretch>
            <a:fillRect/>
          </a:stretch>
        </p:blipFill>
        <p:spPr>
          <a:xfrm>
            <a:off x="2012270" y="1535169"/>
            <a:ext cx="253229" cy="471396"/>
          </a:xfrm>
          <a:prstGeom prst="rect">
            <a:avLst/>
          </a:prstGeom>
        </p:spPr>
      </p:pic>
      <p:pic>
        <p:nvPicPr>
          <p:cNvPr id="29" name="Picture 28" descr="comp.png"/>
          <p:cNvPicPr>
            <a:picLocks noChangeAspect="1"/>
          </p:cNvPicPr>
          <p:nvPr/>
        </p:nvPicPr>
        <p:blipFill>
          <a:blip r:embed="rId11" cstate="print"/>
          <a:stretch>
            <a:fillRect/>
          </a:stretch>
        </p:blipFill>
        <p:spPr>
          <a:xfrm>
            <a:off x="2110575" y="1659348"/>
            <a:ext cx="253229" cy="471396"/>
          </a:xfrm>
          <a:prstGeom prst="rect">
            <a:avLst/>
          </a:prstGeom>
        </p:spPr>
      </p:pic>
      <p:pic>
        <p:nvPicPr>
          <p:cNvPr id="30" name="Picture 29" descr="comp.png"/>
          <p:cNvPicPr>
            <a:picLocks noChangeAspect="1"/>
          </p:cNvPicPr>
          <p:nvPr/>
        </p:nvPicPr>
        <p:blipFill>
          <a:blip r:embed="rId12" cstate="print"/>
          <a:stretch>
            <a:fillRect/>
          </a:stretch>
        </p:blipFill>
        <p:spPr>
          <a:xfrm>
            <a:off x="2271018" y="1190047"/>
            <a:ext cx="274490" cy="510976"/>
          </a:xfrm>
          <a:prstGeom prst="rect">
            <a:avLst/>
          </a:prstGeom>
        </p:spPr>
      </p:pic>
      <p:pic>
        <p:nvPicPr>
          <p:cNvPr id="31" name="Picture 30" descr="comp.png"/>
          <p:cNvPicPr>
            <a:picLocks noChangeAspect="1"/>
          </p:cNvPicPr>
          <p:nvPr/>
        </p:nvPicPr>
        <p:blipFill>
          <a:blip r:embed="rId12" cstate="print"/>
          <a:stretch>
            <a:fillRect/>
          </a:stretch>
        </p:blipFill>
        <p:spPr>
          <a:xfrm>
            <a:off x="2369324" y="1314227"/>
            <a:ext cx="274490" cy="510976"/>
          </a:xfrm>
          <a:prstGeom prst="rect">
            <a:avLst/>
          </a:prstGeom>
        </p:spPr>
      </p:pic>
      <p:pic>
        <p:nvPicPr>
          <p:cNvPr id="32" name="Picture 31" descr="comp.png"/>
          <p:cNvPicPr>
            <a:picLocks noChangeAspect="1"/>
          </p:cNvPicPr>
          <p:nvPr/>
        </p:nvPicPr>
        <p:blipFill>
          <a:blip r:embed="rId12" cstate="print"/>
          <a:stretch>
            <a:fillRect/>
          </a:stretch>
        </p:blipFill>
        <p:spPr>
          <a:xfrm>
            <a:off x="2467631" y="1438405"/>
            <a:ext cx="274490" cy="510976"/>
          </a:xfrm>
          <a:prstGeom prst="rect">
            <a:avLst/>
          </a:prstGeom>
        </p:spPr>
      </p:pic>
      <p:pic>
        <p:nvPicPr>
          <p:cNvPr id="33" name="Picture 32" descr="comp.png"/>
          <p:cNvPicPr>
            <a:picLocks noChangeAspect="1"/>
          </p:cNvPicPr>
          <p:nvPr/>
        </p:nvPicPr>
        <p:blipFill>
          <a:blip r:embed="rId12" cstate="print"/>
          <a:stretch>
            <a:fillRect/>
          </a:stretch>
        </p:blipFill>
        <p:spPr>
          <a:xfrm>
            <a:off x="2565936" y="1562584"/>
            <a:ext cx="274490" cy="510976"/>
          </a:xfrm>
          <a:prstGeom prst="rect">
            <a:avLst/>
          </a:prstGeom>
        </p:spPr>
      </p:pic>
      <p:sp>
        <p:nvSpPr>
          <p:cNvPr id="42" name="TextBox 41"/>
          <p:cNvSpPr txBox="1"/>
          <p:nvPr/>
        </p:nvSpPr>
        <p:spPr>
          <a:xfrm>
            <a:off x="1761615" y="2159561"/>
            <a:ext cx="1173288" cy="376175"/>
          </a:xfrm>
          <a:prstGeom prst="rect">
            <a:avLst/>
          </a:prstGeom>
          <a:noFill/>
        </p:spPr>
        <p:txBody>
          <a:bodyPr wrap="square" rtlCol="0">
            <a:spAutoFit/>
          </a:bodyPr>
          <a:lstStyle/>
          <a:p>
            <a:pPr algn="ctr"/>
            <a:r>
              <a:rPr lang="en-GB" sz="1200" dirty="0" smtClean="0"/>
              <a:t>Virtual Desktops</a:t>
            </a:r>
            <a:br>
              <a:rPr lang="en-GB" sz="1200" dirty="0" smtClean="0"/>
            </a:br>
            <a:r>
              <a:rPr lang="en-GB" sz="1200" i="1" dirty="0" smtClean="0"/>
              <a:t>Hypervisor Independent</a:t>
            </a:r>
          </a:p>
        </p:txBody>
      </p:sp>
      <p:sp>
        <p:nvSpPr>
          <p:cNvPr id="62" name="Rectangle 61"/>
          <p:cNvSpPr/>
          <p:nvPr/>
        </p:nvSpPr>
        <p:spPr>
          <a:xfrm>
            <a:off x="1646711" y="1124196"/>
            <a:ext cx="1393372" cy="199901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Arrow Connector 68"/>
          <p:cNvCxnSpPr/>
          <p:nvPr/>
        </p:nvCxnSpPr>
        <p:spPr>
          <a:xfrm>
            <a:off x="1116281" y="1603169"/>
            <a:ext cx="534389"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3" idx="3"/>
            <a:endCxn id="61" idx="1"/>
          </p:cNvCxnSpPr>
          <p:nvPr/>
        </p:nvCxnSpPr>
        <p:spPr>
          <a:xfrm flipV="1">
            <a:off x="2088078" y="2765962"/>
            <a:ext cx="2194957" cy="854210"/>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2" idx="3"/>
            <a:endCxn id="55" idx="1"/>
          </p:cNvCxnSpPr>
          <p:nvPr/>
        </p:nvCxnSpPr>
        <p:spPr>
          <a:xfrm flipV="1">
            <a:off x="2082140" y="5056911"/>
            <a:ext cx="2200893" cy="62363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0" idx="3"/>
            <a:endCxn id="55" idx="1"/>
          </p:cNvCxnSpPr>
          <p:nvPr/>
        </p:nvCxnSpPr>
        <p:spPr>
          <a:xfrm>
            <a:off x="2086098" y="3879449"/>
            <a:ext cx="2196935" cy="1177462"/>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1" idx="1"/>
          </p:cNvCxnSpPr>
          <p:nvPr/>
        </p:nvCxnSpPr>
        <p:spPr>
          <a:xfrm rot="5400000" flipH="1" flipV="1">
            <a:off x="1897581" y="3005943"/>
            <a:ext cx="2625435" cy="214547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2" idx="3"/>
            <a:endCxn id="61" idx="1"/>
          </p:cNvCxnSpPr>
          <p:nvPr/>
        </p:nvCxnSpPr>
        <p:spPr>
          <a:xfrm>
            <a:off x="3004457" y="1318338"/>
            <a:ext cx="1278578" cy="144762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1" idx="3"/>
            <a:endCxn id="55" idx="1"/>
          </p:cNvCxnSpPr>
          <p:nvPr/>
        </p:nvCxnSpPr>
        <p:spPr>
          <a:xfrm>
            <a:off x="2998520" y="1573657"/>
            <a:ext cx="1284513" cy="3483254"/>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4" idx="1"/>
          </p:cNvCxnSpPr>
          <p:nvPr/>
        </p:nvCxnSpPr>
        <p:spPr>
          <a:xfrm flipV="1">
            <a:off x="6206837" y="2431472"/>
            <a:ext cx="902524" cy="42652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5" idx="3"/>
            <a:endCxn id="53" idx="1"/>
          </p:cNvCxnSpPr>
          <p:nvPr/>
        </p:nvCxnSpPr>
        <p:spPr>
          <a:xfrm flipV="1">
            <a:off x="6282047" y="4731326"/>
            <a:ext cx="805543" cy="325585"/>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48044" y="1375558"/>
            <a:ext cx="890650" cy="215444"/>
          </a:xfrm>
          <a:prstGeom prst="rect">
            <a:avLst/>
          </a:prstGeom>
          <a:noFill/>
        </p:spPr>
        <p:txBody>
          <a:bodyPr wrap="square" rtlCol="0">
            <a:spAutoFit/>
          </a:bodyPr>
          <a:lstStyle/>
          <a:p>
            <a:pPr algn="ctr"/>
            <a:r>
              <a:rPr lang="en-GB" sz="800" dirty="0" smtClean="0"/>
              <a:t>RDP/ICA</a:t>
            </a:r>
          </a:p>
        </p:txBody>
      </p:sp>
      <p:sp>
        <p:nvSpPr>
          <p:cNvPr id="95" name="TextBox 94"/>
          <p:cNvSpPr txBox="1"/>
          <p:nvPr/>
        </p:nvSpPr>
        <p:spPr>
          <a:xfrm rot="2860978">
            <a:off x="3321129" y="1860466"/>
            <a:ext cx="890650" cy="215444"/>
          </a:xfrm>
          <a:prstGeom prst="rect">
            <a:avLst/>
          </a:prstGeom>
          <a:noFill/>
        </p:spPr>
        <p:txBody>
          <a:bodyPr wrap="square" rtlCol="0">
            <a:spAutoFit/>
          </a:bodyPr>
          <a:lstStyle/>
          <a:p>
            <a:pPr algn="ctr"/>
            <a:r>
              <a:rPr lang="en-GB" sz="800" dirty="0" smtClean="0"/>
              <a:t>HTTP(S)</a:t>
            </a:r>
          </a:p>
        </p:txBody>
      </p:sp>
      <p:sp>
        <p:nvSpPr>
          <p:cNvPr id="96" name="TextBox 95"/>
          <p:cNvSpPr txBox="1"/>
          <p:nvPr/>
        </p:nvSpPr>
        <p:spPr>
          <a:xfrm rot="4172072">
            <a:off x="3580406" y="3972296"/>
            <a:ext cx="890650" cy="215444"/>
          </a:xfrm>
          <a:prstGeom prst="rect">
            <a:avLst/>
          </a:prstGeom>
          <a:noFill/>
        </p:spPr>
        <p:txBody>
          <a:bodyPr wrap="square" rtlCol="0">
            <a:spAutoFit/>
          </a:bodyPr>
          <a:lstStyle/>
          <a:p>
            <a:pPr algn="ctr"/>
            <a:r>
              <a:rPr lang="en-GB" sz="800" dirty="0" smtClean="0"/>
              <a:t>HTTP(S)</a:t>
            </a:r>
          </a:p>
        </p:txBody>
      </p:sp>
      <p:sp>
        <p:nvSpPr>
          <p:cNvPr id="97" name="TextBox 96"/>
          <p:cNvSpPr txBox="1"/>
          <p:nvPr/>
        </p:nvSpPr>
        <p:spPr>
          <a:xfrm rot="1610588">
            <a:off x="2865908" y="4575958"/>
            <a:ext cx="890650" cy="215444"/>
          </a:xfrm>
          <a:prstGeom prst="rect">
            <a:avLst/>
          </a:prstGeom>
          <a:noFill/>
        </p:spPr>
        <p:txBody>
          <a:bodyPr wrap="square" rtlCol="0">
            <a:spAutoFit/>
          </a:bodyPr>
          <a:lstStyle/>
          <a:p>
            <a:pPr algn="ctr"/>
            <a:r>
              <a:rPr lang="en-GB" sz="800" dirty="0" smtClean="0"/>
              <a:t>HTTP(S)</a:t>
            </a:r>
          </a:p>
        </p:txBody>
      </p:sp>
      <p:sp>
        <p:nvSpPr>
          <p:cNvPr id="98" name="TextBox 97"/>
          <p:cNvSpPr txBox="1"/>
          <p:nvPr/>
        </p:nvSpPr>
        <p:spPr>
          <a:xfrm rot="20685663">
            <a:off x="2721424" y="5405253"/>
            <a:ext cx="890650" cy="215444"/>
          </a:xfrm>
          <a:prstGeom prst="rect">
            <a:avLst/>
          </a:prstGeom>
          <a:noFill/>
        </p:spPr>
        <p:txBody>
          <a:bodyPr wrap="square" rtlCol="0">
            <a:spAutoFit/>
          </a:bodyPr>
          <a:lstStyle/>
          <a:p>
            <a:pPr algn="ctr"/>
            <a:r>
              <a:rPr lang="en-GB" sz="800" dirty="0" smtClean="0"/>
              <a:t>HTTP(S)</a:t>
            </a:r>
          </a:p>
        </p:txBody>
      </p:sp>
      <p:sp>
        <p:nvSpPr>
          <p:cNvPr id="99" name="TextBox 98"/>
          <p:cNvSpPr txBox="1"/>
          <p:nvPr/>
        </p:nvSpPr>
        <p:spPr>
          <a:xfrm rot="20314477">
            <a:off x="2571006" y="3307276"/>
            <a:ext cx="890650" cy="215444"/>
          </a:xfrm>
          <a:prstGeom prst="rect">
            <a:avLst/>
          </a:prstGeom>
          <a:noFill/>
        </p:spPr>
        <p:txBody>
          <a:bodyPr wrap="square" rtlCol="0">
            <a:spAutoFit/>
          </a:bodyPr>
          <a:lstStyle/>
          <a:p>
            <a:pPr algn="ctr"/>
            <a:r>
              <a:rPr lang="en-GB" sz="800" dirty="0" smtClean="0"/>
              <a:t>HTTP(S)</a:t>
            </a:r>
          </a:p>
        </p:txBody>
      </p:sp>
      <p:sp>
        <p:nvSpPr>
          <p:cNvPr id="100" name="TextBox 99"/>
          <p:cNvSpPr txBox="1"/>
          <p:nvPr/>
        </p:nvSpPr>
        <p:spPr>
          <a:xfrm rot="18495345">
            <a:off x="2723405" y="3946565"/>
            <a:ext cx="890650" cy="215444"/>
          </a:xfrm>
          <a:prstGeom prst="rect">
            <a:avLst/>
          </a:prstGeom>
          <a:noFill/>
        </p:spPr>
        <p:txBody>
          <a:bodyPr wrap="square" rtlCol="0">
            <a:spAutoFit/>
          </a:bodyPr>
          <a:lstStyle/>
          <a:p>
            <a:pPr algn="ctr"/>
            <a:r>
              <a:rPr lang="en-GB" sz="800" dirty="0" smtClean="0"/>
              <a:t>HTTP(S)</a:t>
            </a:r>
          </a:p>
        </p:txBody>
      </p:sp>
      <p:sp>
        <p:nvSpPr>
          <p:cNvPr id="102" name="TextBox 101"/>
          <p:cNvSpPr txBox="1"/>
          <p:nvPr/>
        </p:nvSpPr>
        <p:spPr>
          <a:xfrm>
            <a:off x="2481943" y="1187533"/>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3" name="TextBox 102"/>
          <p:cNvSpPr txBox="1"/>
          <p:nvPr/>
        </p:nvSpPr>
        <p:spPr>
          <a:xfrm>
            <a:off x="1565564" y="3489367"/>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4" name="TextBox 103"/>
          <p:cNvSpPr txBox="1"/>
          <p:nvPr/>
        </p:nvSpPr>
        <p:spPr>
          <a:xfrm>
            <a:off x="1551709" y="5280562"/>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10" name="TextBox 109"/>
          <p:cNvSpPr txBox="1"/>
          <p:nvPr/>
        </p:nvSpPr>
        <p:spPr>
          <a:xfrm>
            <a:off x="1563584" y="3748644"/>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2" name="TextBox 111"/>
          <p:cNvSpPr txBox="1"/>
          <p:nvPr/>
        </p:nvSpPr>
        <p:spPr>
          <a:xfrm>
            <a:off x="1559626" y="5549736"/>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1" name="TextBox 110"/>
          <p:cNvSpPr txBox="1"/>
          <p:nvPr/>
        </p:nvSpPr>
        <p:spPr>
          <a:xfrm>
            <a:off x="2476006" y="1442852"/>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pic>
        <p:nvPicPr>
          <p:cNvPr id="68"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52539" y="4868274"/>
            <a:ext cx="841161" cy="880285"/>
          </a:xfrm>
          <a:prstGeom prst="rect">
            <a:avLst/>
          </a:prstGeom>
          <a:noFill/>
        </p:spPr>
      </p:pic>
      <p:pic>
        <p:nvPicPr>
          <p:cNvPr id="72"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38686" y="3963770"/>
            <a:ext cx="841161" cy="880285"/>
          </a:xfrm>
          <a:prstGeom prst="rect">
            <a:avLst/>
          </a:prstGeom>
          <a:noFill/>
        </p:spPr>
      </p:pic>
      <p:sp>
        <p:nvSpPr>
          <p:cNvPr id="76" name="TextBox 75"/>
          <p:cNvSpPr txBox="1"/>
          <p:nvPr/>
        </p:nvSpPr>
        <p:spPr>
          <a:xfrm>
            <a:off x="7148945" y="3408218"/>
            <a:ext cx="1733798" cy="338554"/>
          </a:xfrm>
          <a:prstGeom prst="rect">
            <a:avLst/>
          </a:prstGeom>
          <a:noFill/>
        </p:spPr>
        <p:txBody>
          <a:bodyPr wrap="square" rtlCol="0">
            <a:spAutoFit/>
          </a:bodyPr>
          <a:lstStyle/>
          <a:p>
            <a:pPr algn="ctr"/>
            <a:r>
              <a:rPr lang="en-GB" sz="1600" dirty="0" smtClean="0"/>
              <a:t>SQL Clusters</a:t>
            </a:r>
            <a:endParaRPr lang="en-GB" sz="1600" dirty="0"/>
          </a:p>
        </p:txBody>
      </p:sp>
      <p:sp>
        <p:nvSpPr>
          <p:cNvPr id="53" name="Rectangle 52"/>
          <p:cNvSpPr/>
          <p:nvPr/>
        </p:nvSpPr>
        <p:spPr>
          <a:xfrm>
            <a:off x="7087590" y="3313216"/>
            <a:ext cx="1890156" cy="28362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2021" y="2402163"/>
            <a:ext cx="841161" cy="880285"/>
          </a:xfrm>
          <a:prstGeom prst="rect">
            <a:avLst/>
          </a:prstGeom>
          <a:noFill/>
        </p:spPr>
      </p:pic>
      <p:sp>
        <p:nvSpPr>
          <p:cNvPr id="54" name="Rectangle 53"/>
          <p:cNvSpPr/>
          <p:nvPr/>
        </p:nvSpPr>
        <p:spPr>
          <a:xfrm>
            <a:off x="7109361" y="955962"/>
            <a:ext cx="1890156" cy="29510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620712"/>
          </a:xfrm>
        </p:spPr>
        <p:txBody>
          <a:bodyPr/>
          <a:lstStyle/>
          <a:p>
            <a:r>
              <a:rPr lang="en-GB" dirty="0" smtClean="0"/>
              <a:t>V8 Architecture – AMC and PS Server Scalability</a:t>
            </a:r>
            <a:endParaRPr lang="en-GB" dirty="0"/>
          </a:p>
        </p:txBody>
      </p:sp>
      <p:sp>
        <p:nvSpPr>
          <p:cNvPr id="61" name="Rectangle 60"/>
          <p:cNvSpPr/>
          <p:nvPr/>
        </p:nvSpPr>
        <p:spPr>
          <a:xfrm>
            <a:off x="4283035" y="1294410"/>
            <a:ext cx="1890156" cy="2242458"/>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1223716" y="3774796"/>
            <a:ext cx="904081" cy="904082"/>
          </a:xfrm>
          <a:prstGeom prst="rect">
            <a:avLst/>
          </a:prstGeom>
          <a:noFill/>
        </p:spPr>
      </p:pic>
      <p:pic>
        <p:nvPicPr>
          <p:cNvPr id="13" name="Picture 2" descr="http://www.creativeit.tv/images/ibm-notebook-repairs.jpg"/>
          <p:cNvPicPr>
            <a:picLocks noChangeAspect="1" noChangeArrowheads="1"/>
          </p:cNvPicPr>
          <p:nvPr/>
        </p:nvPicPr>
        <p:blipFill>
          <a:blip r:embed="rId4" cstate="print"/>
          <a:srcRect/>
          <a:stretch>
            <a:fillRect/>
          </a:stretch>
        </p:blipFill>
        <p:spPr bwMode="auto">
          <a:xfrm>
            <a:off x="269588" y="5231994"/>
            <a:ext cx="763567" cy="647091"/>
          </a:xfrm>
          <a:prstGeom prst="rect">
            <a:avLst/>
          </a:prstGeom>
          <a:noFill/>
        </p:spPr>
      </p:pic>
      <p:pic>
        <p:nvPicPr>
          <p:cNvPr id="14"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44507" y="1189874"/>
            <a:ext cx="405782" cy="722053"/>
          </a:xfrm>
          <a:prstGeom prst="rect">
            <a:avLst/>
          </a:prstGeom>
          <a:noFill/>
        </p:spPr>
      </p:pic>
      <p:pic>
        <p:nvPicPr>
          <p:cNvPr id="16"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46289" y="1199770"/>
            <a:ext cx="405782" cy="722053"/>
          </a:xfrm>
          <a:prstGeom prst="rect">
            <a:avLst/>
          </a:prstGeom>
          <a:noFill/>
        </p:spPr>
      </p:pic>
      <p:pic>
        <p:nvPicPr>
          <p:cNvPr id="17"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68059" y="1922186"/>
            <a:ext cx="405782" cy="722053"/>
          </a:xfrm>
          <a:prstGeom prst="rect">
            <a:avLst/>
          </a:prstGeom>
          <a:noFill/>
        </p:spPr>
      </p:pic>
      <p:pic>
        <p:nvPicPr>
          <p:cNvPr id="18"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50444" y="1884580"/>
            <a:ext cx="405782" cy="722053"/>
          </a:xfrm>
          <a:prstGeom prst="rect">
            <a:avLst/>
          </a:prstGeom>
          <a:noFill/>
        </p:spPr>
      </p:pic>
      <p:pic>
        <p:nvPicPr>
          <p:cNvPr id="21"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4000" y="1477867"/>
            <a:ext cx="841161" cy="880285"/>
          </a:xfrm>
          <a:prstGeom prst="rect">
            <a:avLst/>
          </a:prstGeom>
          <a:noFill/>
        </p:spPr>
      </p:pic>
      <p:pic>
        <p:nvPicPr>
          <p:cNvPr id="25" name="Picture 2" descr="http://www.creativeit.tv/images/ibm-notebook-repairs.jpg"/>
          <p:cNvPicPr>
            <a:picLocks noChangeAspect="1" noChangeArrowheads="1"/>
          </p:cNvPicPr>
          <p:nvPr/>
        </p:nvPicPr>
        <p:blipFill>
          <a:blip r:embed="rId4" cstate="print"/>
          <a:srcRect/>
          <a:stretch>
            <a:fillRect/>
          </a:stretch>
        </p:blipFill>
        <p:spPr bwMode="auto">
          <a:xfrm>
            <a:off x="968254" y="5598151"/>
            <a:ext cx="763567" cy="647091"/>
          </a:xfrm>
          <a:prstGeom prst="rect">
            <a:avLst/>
          </a:prstGeom>
          <a:noFill/>
        </p:spPr>
      </p:pic>
      <p:pic>
        <p:nvPicPr>
          <p:cNvPr id="26"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390465" y="3380930"/>
            <a:ext cx="904081" cy="904082"/>
          </a:xfrm>
          <a:prstGeom prst="rect">
            <a:avLst/>
          </a:prstGeom>
          <a:noFill/>
        </p:spPr>
      </p:pic>
      <p:sp>
        <p:nvSpPr>
          <p:cNvPr id="34" name="Rectangle 33"/>
          <p:cNvSpPr/>
          <p:nvPr/>
        </p:nvSpPr>
        <p:spPr>
          <a:xfrm>
            <a:off x="237506" y="1128156"/>
            <a:ext cx="902526" cy="1959428"/>
          </a:xfrm>
          <a:prstGeom prst="rect">
            <a:avLst/>
          </a:prstGeom>
          <a:solidFill>
            <a:schemeClr val="accent5">
              <a:lumMod val="20000"/>
              <a:lumOff val="80000"/>
              <a:alpha val="28000"/>
            </a:schemeClr>
          </a:solidFill>
          <a:ln w="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73132" y="2636321"/>
            <a:ext cx="890650" cy="461665"/>
          </a:xfrm>
          <a:prstGeom prst="rect">
            <a:avLst/>
          </a:prstGeom>
          <a:noFill/>
        </p:spPr>
        <p:txBody>
          <a:bodyPr wrap="square" rtlCol="0">
            <a:spAutoFit/>
          </a:bodyPr>
          <a:lstStyle/>
          <a:p>
            <a:pPr algn="ctr"/>
            <a:r>
              <a:rPr lang="en-GB" sz="1200" dirty="0" smtClean="0"/>
              <a:t>Thin Clients</a:t>
            </a:r>
          </a:p>
        </p:txBody>
      </p:sp>
      <p:sp>
        <p:nvSpPr>
          <p:cNvPr id="36" name="Rectangle 35"/>
          <p:cNvSpPr/>
          <p:nvPr/>
        </p:nvSpPr>
        <p:spPr>
          <a:xfrm>
            <a:off x="247402" y="3382488"/>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3028" y="4510643"/>
            <a:ext cx="1818904" cy="276999"/>
          </a:xfrm>
          <a:prstGeom prst="rect">
            <a:avLst/>
          </a:prstGeom>
          <a:noFill/>
        </p:spPr>
        <p:txBody>
          <a:bodyPr wrap="square" rtlCol="0">
            <a:spAutoFit/>
          </a:bodyPr>
          <a:lstStyle/>
          <a:p>
            <a:pPr algn="ctr"/>
            <a:r>
              <a:rPr lang="en-GB" sz="1200" dirty="0" smtClean="0"/>
              <a:t>Fat Client Desktop</a:t>
            </a:r>
          </a:p>
        </p:txBody>
      </p:sp>
      <p:sp>
        <p:nvSpPr>
          <p:cNvPr id="39" name="Rectangle 38"/>
          <p:cNvSpPr/>
          <p:nvPr/>
        </p:nvSpPr>
        <p:spPr>
          <a:xfrm>
            <a:off x="245423" y="5185558"/>
            <a:ext cx="1890156" cy="1438893"/>
          </a:xfrm>
          <a:prstGeom prst="rect">
            <a:avLst/>
          </a:prstGeom>
          <a:solidFill>
            <a:schemeClr val="accent5">
              <a:lumMod val="20000"/>
              <a:lumOff val="80000"/>
              <a:alpha val="29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81049" y="6301839"/>
            <a:ext cx="1818904" cy="276999"/>
          </a:xfrm>
          <a:prstGeom prst="rect">
            <a:avLst/>
          </a:prstGeom>
          <a:noFill/>
        </p:spPr>
        <p:txBody>
          <a:bodyPr wrap="square" rtlCol="0">
            <a:spAutoFit/>
          </a:bodyPr>
          <a:lstStyle/>
          <a:p>
            <a:pPr algn="ctr"/>
            <a:r>
              <a:rPr lang="en-GB" sz="1200" dirty="0" smtClean="0"/>
              <a:t>Fat Client Laptops</a:t>
            </a:r>
          </a:p>
        </p:txBody>
      </p:sp>
      <p:sp>
        <p:nvSpPr>
          <p:cNvPr id="51" name="TextBox 50"/>
          <p:cNvSpPr txBox="1"/>
          <p:nvPr/>
        </p:nvSpPr>
        <p:spPr>
          <a:xfrm>
            <a:off x="7170717" y="1062841"/>
            <a:ext cx="1818904" cy="461665"/>
          </a:xfrm>
          <a:prstGeom prst="rect">
            <a:avLst/>
          </a:prstGeom>
          <a:noFill/>
        </p:spPr>
        <p:txBody>
          <a:bodyPr wrap="square" rtlCol="0">
            <a:spAutoFit/>
          </a:bodyPr>
          <a:lstStyle/>
          <a:p>
            <a:pPr algn="ctr"/>
            <a:r>
              <a:rPr lang="en-GB" sz="1200" dirty="0" smtClean="0"/>
              <a:t>Management Server</a:t>
            </a:r>
            <a:br>
              <a:rPr lang="en-GB" sz="1200" dirty="0" smtClean="0"/>
            </a:br>
            <a:r>
              <a:rPr lang="en-GB" sz="1200" dirty="0" smtClean="0"/>
              <a:t>Database (SQL)</a:t>
            </a:r>
            <a:endParaRPr lang="en-GB" sz="1200" i="1" dirty="0" smtClean="0"/>
          </a:p>
        </p:txBody>
      </p:sp>
      <p:sp>
        <p:nvSpPr>
          <p:cNvPr id="52" name="TextBox 51"/>
          <p:cNvSpPr txBox="1"/>
          <p:nvPr/>
        </p:nvSpPr>
        <p:spPr>
          <a:xfrm>
            <a:off x="7156861" y="5727864"/>
            <a:ext cx="1818904" cy="461665"/>
          </a:xfrm>
          <a:prstGeom prst="rect">
            <a:avLst/>
          </a:prstGeom>
          <a:noFill/>
        </p:spPr>
        <p:txBody>
          <a:bodyPr wrap="square" rtlCol="0">
            <a:spAutoFit/>
          </a:bodyPr>
          <a:lstStyle/>
          <a:p>
            <a:pPr algn="ctr"/>
            <a:r>
              <a:rPr lang="en-GB" sz="1200" dirty="0" smtClean="0"/>
              <a:t>Personalisation</a:t>
            </a:r>
            <a:br>
              <a:rPr lang="en-GB" sz="1200" dirty="0" smtClean="0"/>
            </a:br>
            <a:r>
              <a:rPr lang="en-GB" sz="1200" dirty="0" smtClean="0"/>
              <a:t>Database (SQL)</a:t>
            </a:r>
            <a:endParaRPr lang="en-GB" sz="1200" i="1" dirty="0" smtClean="0"/>
          </a:p>
        </p:txBody>
      </p:sp>
      <p:sp>
        <p:nvSpPr>
          <p:cNvPr id="55" name="Rectangle 54"/>
          <p:cNvSpPr/>
          <p:nvPr/>
        </p:nvSpPr>
        <p:spPr>
          <a:xfrm>
            <a:off x="4283033" y="4294911"/>
            <a:ext cx="1999014" cy="2260268"/>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583549" y="4772496"/>
            <a:ext cx="1009862" cy="695484"/>
          </a:xfrm>
          <a:prstGeom prst="rect">
            <a:avLst/>
          </a:prstGeom>
          <a:noFill/>
          <a:ln w="9525">
            <a:noFill/>
            <a:miter lim="800000"/>
            <a:headEnd/>
            <a:tailEnd/>
          </a:ln>
        </p:spPr>
      </p:pic>
      <p:sp>
        <p:nvSpPr>
          <p:cNvPr id="44" name="TextBox 43"/>
          <p:cNvSpPr txBox="1"/>
          <p:nvPr/>
        </p:nvSpPr>
        <p:spPr>
          <a:xfrm>
            <a:off x="4434681" y="5898131"/>
            <a:ext cx="1688505" cy="600164"/>
          </a:xfrm>
          <a:prstGeom prst="rect">
            <a:avLst/>
          </a:prstGeom>
          <a:noFill/>
        </p:spPr>
        <p:txBody>
          <a:bodyPr wrap="square" rtlCol="0">
            <a:spAutoFit/>
          </a:bodyPr>
          <a:lstStyle/>
          <a:p>
            <a:pPr algn="ctr"/>
            <a:r>
              <a:rPr lang="en-GB" sz="1100" b="1" dirty="0" smtClean="0"/>
              <a:t>AppSense Personalization Server</a:t>
            </a:r>
            <a:br>
              <a:rPr lang="en-GB" sz="1100" b="1" dirty="0" smtClean="0"/>
            </a:br>
            <a:r>
              <a:rPr lang="en-GB" sz="1100" b="1" i="1" dirty="0" smtClean="0"/>
              <a:t>W2K3/W2K8 with IIS</a:t>
            </a:r>
          </a:p>
        </p:txBody>
      </p:sp>
      <p:pic>
        <p:nvPicPr>
          <p:cNvPr id="45"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432198" y="1678401"/>
            <a:ext cx="1087851" cy="755097"/>
          </a:xfrm>
          <a:prstGeom prst="rect">
            <a:avLst/>
          </a:prstGeom>
          <a:noFill/>
          <a:ln w="9525">
            <a:noFill/>
            <a:miter lim="800000"/>
            <a:headEnd/>
            <a:tailEnd/>
          </a:ln>
        </p:spPr>
      </p:pic>
      <p:sp>
        <p:nvSpPr>
          <p:cNvPr id="47" name="TextBox 46"/>
          <p:cNvSpPr txBox="1"/>
          <p:nvPr/>
        </p:nvSpPr>
        <p:spPr>
          <a:xfrm>
            <a:off x="4326577" y="2842161"/>
            <a:ext cx="1818904" cy="646331"/>
          </a:xfrm>
          <a:prstGeom prst="rect">
            <a:avLst/>
          </a:prstGeom>
          <a:noFill/>
        </p:spPr>
        <p:txBody>
          <a:bodyPr wrap="square" rtlCol="0">
            <a:spAutoFit/>
          </a:bodyPr>
          <a:lstStyle/>
          <a:p>
            <a:pPr algn="ctr"/>
            <a:r>
              <a:rPr lang="en-GB" sz="1200" dirty="0" smtClean="0"/>
              <a:t>AppSense Management Server</a:t>
            </a:r>
            <a:br>
              <a:rPr lang="en-GB" sz="1200" dirty="0" smtClean="0"/>
            </a:br>
            <a:r>
              <a:rPr lang="en-GB" sz="1200" i="1" dirty="0" smtClean="0"/>
              <a:t>W2K3/W2K8 with IIS</a:t>
            </a:r>
          </a:p>
        </p:txBody>
      </p:sp>
      <p:pic>
        <p:nvPicPr>
          <p:cNvPr id="6" name="Picture 5" descr="comp.png"/>
          <p:cNvPicPr>
            <a:picLocks noChangeAspect="1"/>
          </p:cNvPicPr>
          <p:nvPr/>
        </p:nvPicPr>
        <p:blipFill>
          <a:blip r:embed="rId11" cstate="print"/>
          <a:stretch>
            <a:fillRect/>
          </a:stretch>
        </p:blipFill>
        <p:spPr>
          <a:xfrm>
            <a:off x="1815657" y="1286811"/>
            <a:ext cx="253229" cy="471396"/>
          </a:xfrm>
          <a:prstGeom prst="rect">
            <a:avLst/>
          </a:prstGeom>
        </p:spPr>
      </p:pic>
      <p:pic>
        <p:nvPicPr>
          <p:cNvPr id="27" name="Picture 26" descr="comp.png"/>
          <p:cNvPicPr>
            <a:picLocks noChangeAspect="1"/>
          </p:cNvPicPr>
          <p:nvPr/>
        </p:nvPicPr>
        <p:blipFill>
          <a:blip r:embed="rId11" cstate="print"/>
          <a:stretch>
            <a:fillRect/>
          </a:stretch>
        </p:blipFill>
        <p:spPr>
          <a:xfrm>
            <a:off x="1913963" y="1410989"/>
            <a:ext cx="253229" cy="471396"/>
          </a:xfrm>
          <a:prstGeom prst="rect">
            <a:avLst/>
          </a:prstGeom>
        </p:spPr>
      </p:pic>
      <p:pic>
        <p:nvPicPr>
          <p:cNvPr id="28" name="Picture 27" descr="comp.png"/>
          <p:cNvPicPr>
            <a:picLocks noChangeAspect="1"/>
          </p:cNvPicPr>
          <p:nvPr/>
        </p:nvPicPr>
        <p:blipFill>
          <a:blip r:embed="rId11" cstate="print"/>
          <a:stretch>
            <a:fillRect/>
          </a:stretch>
        </p:blipFill>
        <p:spPr>
          <a:xfrm>
            <a:off x="2012270" y="1535169"/>
            <a:ext cx="253229" cy="471396"/>
          </a:xfrm>
          <a:prstGeom prst="rect">
            <a:avLst/>
          </a:prstGeom>
        </p:spPr>
      </p:pic>
      <p:pic>
        <p:nvPicPr>
          <p:cNvPr id="29" name="Picture 28" descr="comp.png"/>
          <p:cNvPicPr>
            <a:picLocks noChangeAspect="1"/>
          </p:cNvPicPr>
          <p:nvPr/>
        </p:nvPicPr>
        <p:blipFill>
          <a:blip r:embed="rId11" cstate="print"/>
          <a:stretch>
            <a:fillRect/>
          </a:stretch>
        </p:blipFill>
        <p:spPr>
          <a:xfrm>
            <a:off x="2110575" y="1659348"/>
            <a:ext cx="253229" cy="471396"/>
          </a:xfrm>
          <a:prstGeom prst="rect">
            <a:avLst/>
          </a:prstGeom>
        </p:spPr>
      </p:pic>
      <p:pic>
        <p:nvPicPr>
          <p:cNvPr id="30" name="Picture 29" descr="comp.png"/>
          <p:cNvPicPr>
            <a:picLocks noChangeAspect="1"/>
          </p:cNvPicPr>
          <p:nvPr/>
        </p:nvPicPr>
        <p:blipFill>
          <a:blip r:embed="rId12" cstate="print"/>
          <a:stretch>
            <a:fillRect/>
          </a:stretch>
        </p:blipFill>
        <p:spPr>
          <a:xfrm>
            <a:off x="2271018" y="1190047"/>
            <a:ext cx="274490" cy="510976"/>
          </a:xfrm>
          <a:prstGeom prst="rect">
            <a:avLst/>
          </a:prstGeom>
        </p:spPr>
      </p:pic>
      <p:pic>
        <p:nvPicPr>
          <p:cNvPr id="31" name="Picture 30" descr="comp.png"/>
          <p:cNvPicPr>
            <a:picLocks noChangeAspect="1"/>
          </p:cNvPicPr>
          <p:nvPr/>
        </p:nvPicPr>
        <p:blipFill>
          <a:blip r:embed="rId12" cstate="print"/>
          <a:stretch>
            <a:fillRect/>
          </a:stretch>
        </p:blipFill>
        <p:spPr>
          <a:xfrm>
            <a:off x="2369324" y="1314227"/>
            <a:ext cx="274490" cy="510976"/>
          </a:xfrm>
          <a:prstGeom prst="rect">
            <a:avLst/>
          </a:prstGeom>
        </p:spPr>
      </p:pic>
      <p:pic>
        <p:nvPicPr>
          <p:cNvPr id="32" name="Picture 31" descr="comp.png"/>
          <p:cNvPicPr>
            <a:picLocks noChangeAspect="1"/>
          </p:cNvPicPr>
          <p:nvPr/>
        </p:nvPicPr>
        <p:blipFill>
          <a:blip r:embed="rId12" cstate="print"/>
          <a:stretch>
            <a:fillRect/>
          </a:stretch>
        </p:blipFill>
        <p:spPr>
          <a:xfrm>
            <a:off x="2467631" y="1438405"/>
            <a:ext cx="274490" cy="510976"/>
          </a:xfrm>
          <a:prstGeom prst="rect">
            <a:avLst/>
          </a:prstGeom>
        </p:spPr>
      </p:pic>
      <p:pic>
        <p:nvPicPr>
          <p:cNvPr id="33" name="Picture 32" descr="comp.png"/>
          <p:cNvPicPr>
            <a:picLocks noChangeAspect="1"/>
          </p:cNvPicPr>
          <p:nvPr/>
        </p:nvPicPr>
        <p:blipFill>
          <a:blip r:embed="rId12" cstate="print"/>
          <a:stretch>
            <a:fillRect/>
          </a:stretch>
        </p:blipFill>
        <p:spPr>
          <a:xfrm>
            <a:off x="2565936" y="1562584"/>
            <a:ext cx="274490" cy="510976"/>
          </a:xfrm>
          <a:prstGeom prst="rect">
            <a:avLst/>
          </a:prstGeom>
        </p:spPr>
      </p:pic>
      <p:sp>
        <p:nvSpPr>
          <p:cNvPr id="42" name="TextBox 41"/>
          <p:cNvSpPr txBox="1"/>
          <p:nvPr/>
        </p:nvSpPr>
        <p:spPr>
          <a:xfrm>
            <a:off x="1761615" y="2159561"/>
            <a:ext cx="1173288" cy="376175"/>
          </a:xfrm>
          <a:prstGeom prst="rect">
            <a:avLst/>
          </a:prstGeom>
          <a:noFill/>
        </p:spPr>
        <p:txBody>
          <a:bodyPr wrap="square" rtlCol="0">
            <a:spAutoFit/>
          </a:bodyPr>
          <a:lstStyle/>
          <a:p>
            <a:pPr algn="ctr"/>
            <a:r>
              <a:rPr lang="en-GB" sz="1200" dirty="0" smtClean="0"/>
              <a:t>Virtual Desktops</a:t>
            </a:r>
            <a:br>
              <a:rPr lang="en-GB" sz="1200" dirty="0" smtClean="0"/>
            </a:br>
            <a:r>
              <a:rPr lang="en-GB" sz="1200" i="1" dirty="0" smtClean="0"/>
              <a:t>Hypervisor Independent</a:t>
            </a:r>
          </a:p>
        </p:txBody>
      </p:sp>
      <p:sp>
        <p:nvSpPr>
          <p:cNvPr id="62" name="Rectangle 61"/>
          <p:cNvSpPr/>
          <p:nvPr/>
        </p:nvSpPr>
        <p:spPr>
          <a:xfrm>
            <a:off x="1646711" y="1124196"/>
            <a:ext cx="1393372" cy="199901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Arrow Connector 68"/>
          <p:cNvCxnSpPr/>
          <p:nvPr/>
        </p:nvCxnSpPr>
        <p:spPr>
          <a:xfrm>
            <a:off x="1116281" y="1603169"/>
            <a:ext cx="534389"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3" idx="3"/>
            <a:endCxn id="61" idx="1"/>
          </p:cNvCxnSpPr>
          <p:nvPr/>
        </p:nvCxnSpPr>
        <p:spPr>
          <a:xfrm flipV="1">
            <a:off x="2088078" y="2415639"/>
            <a:ext cx="2194957" cy="1204533"/>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2" idx="3"/>
            <a:endCxn id="55" idx="1"/>
          </p:cNvCxnSpPr>
          <p:nvPr/>
        </p:nvCxnSpPr>
        <p:spPr>
          <a:xfrm flipV="1">
            <a:off x="2082140" y="5425045"/>
            <a:ext cx="2200893" cy="255496"/>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0" idx="3"/>
            <a:endCxn id="55" idx="1"/>
          </p:cNvCxnSpPr>
          <p:nvPr/>
        </p:nvCxnSpPr>
        <p:spPr>
          <a:xfrm>
            <a:off x="2086098" y="3879449"/>
            <a:ext cx="2196935" cy="1545596"/>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1" idx="1"/>
          </p:cNvCxnSpPr>
          <p:nvPr/>
        </p:nvCxnSpPr>
        <p:spPr>
          <a:xfrm rot="5400000" flipH="1" flipV="1">
            <a:off x="1722418" y="2830784"/>
            <a:ext cx="2975761" cy="2145473"/>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2" idx="3"/>
            <a:endCxn id="61" idx="1"/>
          </p:cNvCxnSpPr>
          <p:nvPr/>
        </p:nvCxnSpPr>
        <p:spPr>
          <a:xfrm>
            <a:off x="3004457" y="1318338"/>
            <a:ext cx="1278578" cy="1097301"/>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1" idx="3"/>
            <a:endCxn id="55" idx="1"/>
          </p:cNvCxnSpPr>
          <p:nvPr/>
        </p:nvCxnSpPr>
        <p:spPr>
          <a:xfrm>
            <a:off x="2998520" y="1573657"/>
            <a:ext cx="1284513" cy="3851388"/>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4" idx="1"/>
          </p:cNvCxnSpPr>
          <p:nvPr/>
        </p:nvCxnSpPr>
        <p:spPr>
          <a:xfrm flipV="1">
            <a:off x="6206837" y="2431472"/>
            <a:ext cx="902524" cy="42652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5" idx="3"/>
            <a:endCxn id="53" idx="1"/>
          </p:cNvCxnSpPr>
          <p:nvPr/>
        </p:nvCxnSpPr>
        <p:spPr>
          <a:xfrm flipV="1">
            <a:off x="6282047" y="4731326"/>
            <a:ext cx="805543" cy="693719"/>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48044" y="1375558"/>
            <a:ext cx="890650" cy="215444"/>
          </a:xfrm>
          <a:prstGeom prst="rect">
            <a:avLst/>
          </a:prstGeom>
          <a:noFill/>
        </p:spPr>
        <p:txBody>
          <a:bodyPr wrap="square" rtlCol="0">
            <a:spAutoFit/>
          </a:bodyPr>
          <a:lstStyle/>
          <a:p>
            <a:pPr algn="ctr"/>
            <a:r>
              <a:rPr lang="en-GB" sz="800" dirty="0" smtClean="0"/>
              <a:t>RDP/ICA</a:t>
            </a:r>
          </a:p>
        </p:txBody>
      </p:sp>
      <p:sp>
        <p:nvSpPr>
          <p:cNvPr id="95" name="TextBox 94"/>
          <p:cNvSpPr txBox="1"/>
          <p:nvPr/>
        </p:nvSpPr>
        <p:spPr>
          <a:xfrm rot="2860978">
            <a:off x="3321129" y="1860466"/>
            <a:ext cx="890650" cy="215444"/>
          </a:xfrm>
          <a:prstGeom prst="rect">
            <a:avLst/>
          </a:prstGeom>
          <a:noFill/>
        </p:spPr>
        <p:txBody>
          <a:bodyPr wrap="square" rtlCol="0">
            <a:spAutoFit/>
          </a:bodyPr>
          <a:lstStyle/>
          <a:p>
            <a:pPr algn="ctr"/>
            <a:r>
              <a:rPr lang="en-GB" sz="800" dirty="0" smtClean="0"/>
              <a:t>HTTP(S)</a:t>
            </a:r>
          </a:p>
        </p:txBody>
      </p:sp>
      <p:sp>
        <p:nvSpPr>
          <p:cNvPr id="96" name="TextBox 95"/>
          <p:cNvSpPr txBox="1"/>
          <p:nvPr/>
        </p:nvSpPr>
        <p:spPr>
          <a:xfrm rot="4172072">
            <a:off x="3580406" y="3972296"/>
            <a:ext cx="890650" cy="215444"/>
          </a:xfrm>
          <a:prstGeom prst="rect">
            <a:avLst/>
          </a:prstGeom>
          <a:noFill/>
        </p:spPr>
        <p:txBody>
          <a:bodyPr wrap="square" rtlCol="0">
            <a:spAutoFit/>
          </a:bodyPr>
          <a:lstStyle/>
          <a:p>
            <a:pPr algn="ctr"/>
            <a:r>
              <a:rPr lang="en-GB" sz="800" dirty="0" smtClean="0"/>
              <a:t>HTTP(S)</a:t>
            </a:r>
          </a:p>
        </p:txBody>
      </p:sp>
      <p:sp>
        <p:nvSpPr>
          <p:cNvPr id="97" name="TextBox 96"/>
          <p:cNvSpPr txBox="1"/>
          <p:nvPr/>
        </p:nvSpPr>
        <p:spPr>
          <a:xfrm rot="1610588">
            <a:off x="2865908" y="4575958"/>
            <a:ext cx="890650" cy="215444"/>
          </a:xfrm>
          <a:prstGeom prst="rect">
            <a:avLst/>
          </a:prstGeom>
          <a:noFill/>
        </p:spPr>
        <p:txBody>
          <a:bodyPr wrap="square" rtlCol="0">
            <a:spAutoFit/>
          </a:bodyPr>
          <a:lstStyle/>
          <a:p>
            <a:pPr algn="ctr"/>
            <a:r>
              <a:rPr lang="en-GB" sz="800" dirty="0" smtClean="0"/>
              <a:t>HTTP(S)</a:t>
            </a:r>
          </a:p>
        </p:txBody>
      </p:sp>
      <p:sp>
        <p:nvSpPr>
          <p:cNvPr id="98" name="TextBox 97"/>
          <p:cNvSpPr txBox="1"/>
          <p:nvPr/>
        </p:nvSpPr>
        <p:spPr>
          <a:xfrm rot="20685663">
            <a:off x="2721424" y="5405253"/>
            <a:ext cx="890650" cy="215444"/>
          </a:xfrm>
          <a:prstGeom prst="rect">
            <a:avLst/>
          </a:prstGeom>
          <a:noFill/>
        </p:spPr>
        <p:txBody>
          <a:bodyPr wrap="square" rtlCol="0">
            <a:spAutoFit/>
          </a:bodyPr>
          <a:lstStyle/>
          <a:p>
            <a:pPr algn="ctr"/>
            <a:r>
              <a:rPr lang="en-GB" sz="800" dirty="0" smtClean="0"/>
              <a:t>HTTP(S)</a:t>
            </a:r>
          </a:p>
        </p:txBody>
      </p:sp>
      <p:sp>
        <p:nvSpPr>
          <p:cNvPr id="99" name="TextBox 98"/>
          <p:cNvSpPr txBox="1"/>
          <p:nvPr/>
        </p:nvSpPr>
        <p:spPr>
          <a:xfrm rot="20314477">
            <a:off x="2571006" y="3307276"/>
            <a:ext cx="890650" cy="215444"/>
          </a:xfrm>
          <a:prstGeom prst="rect">
            <a:avLst/>
          </a:prstGeom>
          <a:noFill/>
        </p:spPr>
        <p:txBody>
          <a:bodyPr wrap="square" rtlCol="0">
            <a:spAutoFit/>
          </a:bodyPr>
          <a:lstStyle/>
          <a:p>
            <a:pPr algn="ctr"/>
            <a:r>
              <a:rPr lang="en-GB" sz="800" dirty="0" smtClean="0"/>
              <a:t>HTTP(S)</a:t>
            </a:r>
          </a:p>
        </p:txBody>
      </p:sp>
      <p:sp>
        <p:nvSpPr>
          <p:cNvPr id="100" name="TextBox 99"/>
          <p:cNvSpPr txBox="1"/>
          <p:nvPr/>
        </p:nvSpPr>
        <p:spPr>
          <a:xfrm rot="18495345">
            <a:off x="2723405" y="3946565"/>
            <a:ext cx="890650" cy="215444"/>
          </a:xfrm>
          <a:prstGeom prst="rect">
            <a:avLst/>
          </a:prstGeom>
          <a:noFill/>
        </p:spPr>
        <p:txBody>
          <a:bodyPr wrap="square" rtlCol="0">
            <a:spAutoFit/>
          </a:bodyPr>
          <a:lstStyle/>
          <a:p>
            <a:pPr algn="ctr"/>
            <a:r>
              <a:rPr lang="en-GB" sz="800" dirty="0" smtClean="0"/>
              <a:t>HTTP(S)</a:t>
            </a:r>
          </a:p>
        </p:txBody>
      </p:sp>
      <p:sp>
        <p:nvSpPr>
          <p:cNvPr id="102" name="TextBox 101"/>
          <p:cNvSpPr txBox="1"/>
          <p:nvPr/>
        </p:nvSpPr>
        <p:spPr>
          <a:xfrm>
            <a:off x="2481943" y="1187533"/>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3" name="TextBox 102"/>
          <p:cNvSpPr txBox="1"/>
          <p:nvPr/>
        </p:nvSpPr>
        <p:spPr>
          <a:xfrm>
            <a:off x="1565564" y="3489367"/>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4" name="TextBox 103"/>
          <p:cNvSpPr txBox="1"/>
          <p:nvPr/>
        </p:nvSpPr>
        <p:spPr>
          <a:xfrm>
            <a:off x="1551709" y="5280562"/>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10" name="TextBox 109"/>
          <p:cNvSpPr txBox="1"/>
          <p:nvPr/>
        </p:nvSpPr>
        <p:spPr>
          <a:xfrm>
            <a:off x="1563584" y="3748644"/>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2" name="TextBox 111"/>
          <p:cNvSpPr txBox="1"/>
          <p:nvPr/>
        </p:nvSpPr>
        <p:spPr>
          <a:xfrm>
            <a:off x="1559626" y="5549736"/>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1" name="TextBox 110"/>
          <p:cNvSpPr txBox="1"/>
          <p:nvPr/>
        </p:nvSpPr>
        <p:spPr>
          <a:xfrm>
            <a:off x="2476006" y="1442852"/>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pic>
        <p:nvPicPr>
          <p:cNvPr id="68"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52539" y="4868274"/>
            <a:ext cx="841161" cy="880285"/>
          </a:xfrm>
          <a:prstGeom prst="rect">
            <a:avLst/>
          </a:prstGeom>
          <a:noFill/>
        </p:spPr>
      </p:pic>
      <p:pic>
        <p:nvPicPr>
          <p:cNvPr id="72"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38686" y="3963770"/>
            <a:ext cx="841161" cy="880285"/>
          </a:xfrm>
          <a:prstGeom prst="rect">
            <a:avLst/>
          </a:prstGeom>
          <a:noFill/>
        </p:spPr>
      </p:pic>
      <p:sp>
        <p:nvSpPr>
          <p:cNvPr id="76" name="TextBox 75"/>
          <p:cNvSpPr txBox="1"/>
          <p:nvPr/>
        </p:nvSpPr>
        <p:spPr>
          <a:xfrm>
            <a:off x="7148945" y="3408218"/>
            <a:ext cx="1733798" cy="338554"/>
          </a:xfrm>
          <a:prstGeom prst="rect">
            <a:avLst/>
          </a:prstGeom>
          <a:noFill/>
        </p:spPr>
        <p:txBody>
          <a:bodyPr wrap="square" rtlCol="0">
            <a:spAutoFit/>
          </a:bodyPr>
          <a:lstStyle/>
          <a:p>
            <a:pPr algn="ctr"/>
            <a:r>
              <a:rPr lang="en-GB" sz="1600" dirty="0" smtClean="0"/>
              <a:t>SQL Clusters</a:t>
            </a:r>
            <a:endParaRPr lang="en-GB" sz="1600" dirty="0"/>
          </a:p>
        </p:txBody>
      </p:sp>
      <p:sp>
        <p:nvSpPr>
          <p:cNvPr id="53" name="Rectangle 52"/>
          <p:cNvSpPr/>
          <p:nvPr/>
        </p:nvSpPr>
        <p:spPr>
          <a:xfrm>
            <a:off x="7087590" y="3313216"/>
            <a:ext cx="1890156" cy="28362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2021" y="2402163"/>
            <a:ext cx="841161" cy="880285"/>
          </a:xfrm>
          <a:prstGeom prst="rect">
            <a:avLst/>
          </a:prstGeom>
          <a:noFill/>
        </p:spPr>
      </p:pic>
      <p:sp>
        <p:nvSpPr>
          <p:cNvPr id="54" name="Rectangle 53"/>
          <p:cNvSpPr/>
          <p:nvPr/>
        </p:nvSpPr>
        <p:spPr>
          <a:xfrm>
            <a:off x="7109361" y="955962"/>
            <a:ext cx="1890156" cy="29510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584598" y="1830801"/>
            <a:ext cx="1087851" cy="755097"/>
          </a:xfrm>
          <a:prstGeom prst="rect">
            <a:avLst/>
          </a:prstGeom>
          <a:noFill/>
          <a:ln w="9525">
            <a:noFill/>
            <a:miter lim="800000"/>
            <a:headEnd/>
            <a:tailEnd/>
          </a:ln>
        </p:spPr>
      </p:pic>
      <p:pic>
        <p:nvPicPr>
          <p:cNvPr id="78"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736998" y="1983201"/>
            <a:ext cx="1087851" cy="755097"/>
          </a:xfrm>
          <a:prstGeom prst="rect">
            <a:avLst/>
          </a:prstGeom>
          <a:noFill/>
          <a:ln w="9525">
            <a:noFill/>
            <a:miter lim="800000"/>
            <a:headEnd/>
            <a:tailEnd/>
          </a:ln>
        </p:spPr>
      </p:pic>
      <p:pic>
        <p:nvPicPr>
          <p:cNvPr id="79" name="Picture 5" descr="C:\Users\admin\Pictures\For Documentation and Presentation Use\Servers\_Medium-Rack-Server-with-2-.gif"/>
          <p:cNvPicPr>
            <a:picLocks noChangeAspect="1" noChangeArrowheads="1"/>
          </p:cNvPicPr>
          <p:nvPr/>
        </p:nvPicPr>
        <p:blipFill>
          <a:blip r:embed="rId10" cstate="print"/>
          <a:srcRect/>
          <a:stretch>
            <a:fillRect/>
          </a:stretch>
        </p:blipFill>
        <p:spPr bwMode="auto">
          <a:xfrm>
            <a:off x="4889398" y="2135601"/>
            <a:ext cx="1087851" cy="755097"/>
          </a:xfrm>
          <a:prstGeom prst="rect">
            <a:avLst/>
          </a:prstGeom>
          <a:noFill/>
          <a:ln w="9525">
            <a:noFill/>
            <a:miter lim="800000"/>
            <a:headEnd/>
            <a:tailEnd/>
          </a:ln>
        </p:spPr>
      </p:pic>
      <p:pic>
        <p:nvPicPr>
          <p:cNvPr id="80"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735949" y="4924896"/>
            <a:ext cx="1009862" cy="695484"/>
          </a:xfrm>
          <a:prstGeom prst="rect">
            <a:avLst/>
          </a:prstGeom>
          <a:noFill/>
          <a:ln w="9525">
            <a:noFill/>
            <a:miter lim="800000"/>
            <a:headEnd/>
            <a:tailEnd/>
          </a:ln>
        </p:spPr>
      </p:pic>
      <p:pic>
        <p:nvPicPr>
          <p:cNvPr id="81"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4888349" y="5077296"/>
            <a:ext cx="1009862" cy="695484"/>
          </a:xfrm>
          <a:prstGeom prst="rect">
            <a:avLst/>
          </a:prstGeom>
          <a:noFill/>
          <a:ln w="9525">
            <a:noFill/>
            <a:miter lim="800000"/>
            <a:headEnd/>
            <a:tailEnd/>
          </a:ln>
        </p:spPr>
      </p:pic>
      <p:pic>
        <p:nvPicPr>
          <p:cNvPr id="83" name="Picture 5" descr="C:\Users\admin\Pictures\For Documentation and Presentation Use\Servers\_Medium-Rack-Server-with-2-.gif"/>
          <p:cNvPicPr>
            <a:picLocks noChangeAspect="1" noChangeArrowheads="1"/>
          </p:cNvPicPr>
          <p:nvPr/>
        </p:nvPicPr>
        <p:blipFill>
          <a:blip r:embed="rId9" cstate="print"/>
          <a:srcRect/>
          <a:stretch>
            <a:fillRect/>
          </a:stretch>
        </p:blipFill>
        <p:spPr bwMode="auto">
          <a:xfrm>
            <a:off x="5040749" y="5229696"/>
            <a:ext cx="1009862" cy="695484"/>
          </a:xfrm>
          <a:prstGeom prst="rect">
            <a:avLst/>
          </a:prstGeom>
          <a:noFill/>
          <a:ln w="9525">
            <a:noFill/>
            <a:miter lim="800000"/>
            <a:headEnd/>
            <a:tailEnd/>
          </a:ln>
        </p:spPr>
      </p:pic>
      <p:sp>
        <p:nvSpPr>
          <p:cNvPr id="92" name="TextBox 91"/>
          <p:cNvSpPr txBox="1"/>
          <p:nvPr/>
        </p:nvSpPr>
        <p:spPr>
          <a:xfrm>
            <a:off x="4336473" y="1355767"/>
            <a:ext cx="1818904" cy="261610"/>
          </a:xfrm>
          <a:prstGeom prst="rect">
            <a:avLst/>
          </a:prstGeom>
          <a:noFill/>
        </p:spPr>
        <p:txBody>
          <a:bodyPr wrap="square" rtlCol="0">
            <a:spAutoFit/>
          </a:bodyPr>
          <a:lstStyle/>
          <a:p>
            <a:pPr algn="ctr"/>
            <a:r>
              <a:rPr lang="en-GB" sz="1100" dirty="0" smtClean="0"/>
              <a:t>Windows Load Balancing</a:t>
            </a:r>
            <a:endParaRPr lang="en-GB" sz="1100" i="1" dirty="0" smtClean="0"/>
          </a:p>
        </p:txBody>
      </p:sp>
      <p:sp>
        <p:nvSpPr>
          <p:cNvPr id="93" name="TextBox 92"/>
          <p:cNvSpPr txBox="1"/>
          <p:nvPr/>
        </p:nvSpPr>
        <p:spPr>
          <a:xfrm>
            <a:off x="4358244" y="4381995"/>
            <a:ext cx="1818904" cy="261610"/>
          </a:xfrm>
          <a:prstGeom prst="rect">
            <a:avLst/>
          </a:prstGeom>
          <a:noFill/>
        </p:spPr>
        <p:txBody>
          <a:bodyPr wrap="square" rtlCol="0">
            <a:spAutoFit/>
          </a:bodyPr>
          <a:lstStyle/>
          <a:p>
            <a:pPr algn="ctr"/>
            <a:r>
              <a:rPr lang="en-GB" sz="1100" dirty="0" smtClean="0"/>
              <a:t>Windows Load Balancing</a:t>
            </a:r>
            <a:endParaRPr lang="en-GB" sz="1100" i="1" dirty="0"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Straight Arrow Connector 188"/>
          <p:cNvCxnSpPr>
            <a:stCxn id="153" idx="3"/>
            <a:endCxn id="53" idx="1"/>
          </p:cNvCxnSpPr>
          <p:nvPr/>
        </p:nvCxnSpPr>
        <p:spPr>
          <a:xfrm flipV="1">
            <a:off x="4924299" y="4731326"/>
            <a:ext cx="2163291" cy="1208316"/>
          </a:xfrm>
          <a:prstGeom prst="straightConnector1">
            <a:avLst/>
          </a:prstGeom>
          <a:ln>
            <a:solidFill>
              <a:schemeClr val="tx1">
                <a:lumMod val="95000"/>
                <a:lumOff val="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1" y="274639"/>
            <a:ext cx="8229600" cy="620712"/>
          </a:xfrm>
        </p:spPr>
        <p:txBody>
          <a:bodyPr/>
          <a:lstStyle/>
          <a:p>
            <a:r>
              <a:rPr lang="en-GB" dirty="0" smtClean="0"/>
              <a:t>V8 Architecture – Failover / Proxy / </a:t>
            </a:r>
            <a:r>
              <a:rPr lang="en-GB" dirty="0" err="1" smtClean="0"/>
              <a:t>MultiSite</a:t>
            </a:r>
            <a:endParaRPr lang="en-GB" dirty="0"/>
          </a:p>
        </p:txBody>
      </p:sp>
      <p:pic>
        <p:nvPicPr>
          <p:cNvPr id="12"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1223716" y="3774796"/>
            <a:ext cx="904081" cy="904082"/>
          </a:xfrm>
          <a:prstGeom prst="rect">
            <a:avLst/>
          </a:prstGeom>
          <a:noFill/>
        </p:spPr>
      </p:pic>
      <p:pic>
        <p:nvPicPr>
          <p:cNvPr id="13" name="Picture 2" descr="http://www.creativeit.tv/images/ibm-notebook-repairs.jpg"/>
          <p:cNvPicPr>
            <a:picLocks noChangeAspect="1" noChangeArrowheads="1"/>
          </p:cNvPicPr>
          <p:nvPr/>
        </p:nvPicPr>
        <p:blipFill>
          <a:blip r:embed="rId4" cstate="print"/>
          <a:srcRect/>
          <a:stretch>
            <a:fillRect/>
          </a:stretch>
        </p:blipFill>
        <p:spPr bwMode="auto">
          <a:xfrm>
            <a:off x="269588" y="5231994"/>
            <a:ext cx="763567" cy="647091"/>
          </a:xfrm>
          <a:prstGeom prst="rect">
            <a:avLst/>
          </a:prstGeom>
          <a:noFill/>
        </p:spPr>
      </p:pic>
      <p:pic>
        <p:nvPicPr>
          <p:cNvPr id="14"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44507" y="1189874"/>
            <a:ext cx="405782" cy="722053"/>
          </a:xfrm>
          <a:prstGeom prst="rect">
            <a:avLst/>
          </a:prstGeom>
          <a:noFill/>
        </p:spPr>
      </p:pic>
      <p:pic>
        <p:nvPicPr>
          <p:cNvPr id="16"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46289" y="1199770"/>
            <a:ext cx="405782" cy="722053"/>
          </a:xfrm>
          <a:prstGeom prst="rect">
            <a:avLst/>
          </a:prstGeom>
          <a:noFill/>
        </p:spPr>
      </p:pic>
      <p:pic>
        <p:nvPicPr>
          <p:cNvPr id="17"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668059" y="1922186"/>
            <a:ext cx="405782" cy="722053"/>
          </a:xfrm>
          <a:prstGeom prst="rect">
            <a:avLst/>
          </a:prstGeom>
          <a:noFill/>
        </p:spPr>
      </p:pic>
      <p:pic>
        <p:nvPicPr>
          <p:cNvPr id="18" name="Picture 2" descr="http://tbn0.google.com/images?q=tbn:ULZ6IwMXgA6ojM:http://www.coolest-gadgets.com/wp-content/uploads/itona-tc2341.jpg">
            <a:hlinkClick r:id="rId5"/>
          </p:cNvPr>
          <p:cNvPicPr>
            <a:picLocks noChangeAspect="1" noChangeArrowheads="1"/>
          </p:cNvPicPr>
          <p:nvPr/>
        </p:nvPicPr>
        <p:blipFill>
          <a:blip r:embed="rId6" cstate="print"/>
          <a:srcRect/>
          <a:stretch>
            <a:fillRect/>
          </a:stretch>
        </p:blipFill>
        <p:spPr bwMode="auto">
          <a:xfrm>
            <a:off x="250444" y="1884580"/>
            <a:ext cx="405782" cy="722053"/>
          </a:xfrm>
          <a:prstGeom prst="rect">
            <a:avLst/>
          </a:prstGeom>
          <a:noFill/>
        </p:spPr>
      </p:pic>
      <p:pic>
        <p:nvPicPr>
          <p:cNvPr id="21"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4000" y="1477867"/>
            <a:ext cx="841161" cy="880285"/>
          </a:xfrm>
          <a:prstGeom prst="rect">
            <a:avLst/>
          </a:prstGeom>
          <a:noFill/>
        </p:spPr>
      </p:pic>
      <p:pic>
        <p:nvPicPr>
          <p:cNvPr id="25" name="Picture 2" descr="http://www.creativeit.tv/images/ibm-notebook-repairs.jpg"/>
          <p:cNvPicPr>
            <a:picLocks noChangeAspect="1" noChangeArrowheads="1"/>
          </p:cNvPicPr>
          <p:nvPr/>
        </p:nvPicPr>
        <p:blipFill>
          <a:blip r:embed="rId4" cstate="print"/>
          <a:srcRect/>
          <a:stretch>
            <a:fillRect/>
          </a:stretch>
        </p:blipFill>
        <p:spPr bwMode="auto">
          <a:xfrm>
            <a:off x="968254" y="5598151"/>
            <a:ext cx="763567" cy="647091"/>
          </a:xfrm>
          <a:prstGeom prst="rect">
            <a:avLst/>
          </a:prstGeom>
          <a:noFill/>
        </p:spPr>
      </p:pic>
      <p:pic>
        <p:nvPicPr>
          <p:cNvPr id="26" name="Picture 4" descr="http://tbn0.google.com/images?q=tbn:gT9EuIu7OT12EM:http://images.techtree.com/ttimages/story/88315_zenith_600x600.jpg">
            <a:hlinkClick r:id="rId2"/>
          </p:cNvPr>
          <p:cNvPicPr>
            <a:picLocks noChangeAspect="1" noChangeArrowheads="1"/>
          </p:cNvPicPr>
          <p:nvPr/>
        </p:nvPicPr>
        <p:blipFill>
          <a:blip r:embed="rId3" cstate="print"/>
          <a:srcRect/>
          <a:stretch>
            <a:fillRect/>
          </a:stretch>
        </p:blipFill>
        <p:spPr bwMode="auto">
          <a:xfrm>
            <a:off x="390465" y="3380930"/>
            <a:ext cx="904081" cy="904082"/>
          </a:xfrm>
          <a:prstGeom prst="rect">
            <a:avLst/>
          </a:prstGeom>
          <a:noFill/>
        </p:spPr>
      </p:pic>
      <p:sp>
        <p:nvSpPr>
          <p:cNvPr id="34" name="Rectangle 33"/>
          <p:cNvSpPr/>
          <p:nvPr/>
        </p:nvSpPr>
        <p:spPr>
          <a:xfrm>
            <a:off x="237506" y="1128156"/>
            <a:ext cx="902526" cy="1959428"/>
          </a:xfrm>
          <a:prstGeom prst="rect">
            <a:avLst/>
          </a:prstGeom>
          <a:solidFill>
            <a:schemeClr val="accent5">
              <a:lumMod val="20000"/>
              <a:lumOff val="80000"/>
              <a:alpha val="28000"/>
            </a:schemeClr>
          </a:solidFill>
          <a:ln w="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73132" y="2636321"/>
            <a:ext cx="890650" cy="461665"/>
          </a:xfrm>
          <a:prstGeom prst="rect">
            <a:avLst/>
          </a:prstGeom>
          <a:noFill/>
        </p:spPr>
        <p:txBody>
          <a:bodyPr wrap="square" rtlCol="0">
            <a:spAutoFit/>
          </a:bodyPr>
          <a:lstStyle/>
          <a:p>
            <a:pPr algn="ctr"/>
            <a:r>
              <a:rPr lang="en-GB" sz="1200" dirty="0" smtClean="0"/>
              <a:t>Thin Clients</a:t>
            </a:r>
          </a:p>
        </p:txBody>
      </p:sp>
      <p:sp>
        <p:nvSpPr>
          <p:cNvPr id="36" name="Rectangle 35"/>
          <p:cNvSpPr/>
          <p:nvPr/>
        </p:nvSpPr>
        <p:spPr>
          <a:xfrm>
            <a:off x="247402" y="3382488"/>
            <a:ext cx="1890156" cy="143889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3028" y="4510643"/>
            <a:ext cx="1818904" cy="276999"/>
          </a:xfrm>
          <a:prstGeom prst="rect">
            <a:avLst/>
          </a:prstGeom>
          <a:noFill/>
        </p:spPr>
        <p:txBody>
          <a:bodyPr wrap="square" rtlCol="0">
            <a:spAutoFit/>
          </a:bodyPr>
          <a:lstStyle/>
          <a:p>
            <a:pPr algn="ctr"/>
            <a:r>
              <a:rPr lang="en-GB" sz="1200" dirty="0" smtClean="0"/>
              <a:t>Fat Client Desktop</a:t>
            </a:r>
          </a:p>
        </p:txBody>
      </p:sp>
      <p:sp>
        <p:nvSpPr>
          <p:cNvPr id="39" name="Rectangle 38"/>
          <p:cNvSpPr/>
          <p:nvPr/>
        </p:nvSpPr>
        <p:spPr>
          <a:xfrm>
            <a:off x="245423" y="5185558"/>
            <a:ext cx="1890156" cy="1438893"/>
          </a:xfrm>
          <a:prstGeom prst="rect">
            <a:avLst/>
          </a:prstGeom>
          <a:solidFill>
            <a:schemeClr val="accent5">
              <a:lumMod val="20000"/>
              <a:lumOff val="80000"/>
              <a:alpha val="29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81049" y="6301839"/>
            <a:ext cx="1818904" cy="276999"/>
          </a:xfrm>
          <a:prstGeom prst="rect">
            <a:avLst/>
          </a:prstGeom>
          <a:noFill/>
        </p:spPr>
        <p:txBody>
          <a:bodyPr wrap="square" rtlCol="0">
            <a:spAutoFit/>
          </a:bodyPr>
          <a:lstStyle/>
          <a:p>
            <a:pPr algn="ctr"/>
            <a:r>
              <a:rPr lang="en-GB" sz="1200" dirty="0" smtClean="0"/>
              <a:t>Fat Client Laptops</a:t>
            </a:r>
          </a:p>
        </p:txBody>
      </p:sp>
      <p:sp>
        <p:nvSpPr>
          <p:cNvPr id="51" name="TextBox 50"/>
          <p:cNvSpPr txBox="1"/>
          <p:nvPr/>
        </p:nvSpPr>
        <p:spPr>
          <a:xfrm>
            <a:off x="7170717" y="1062841"/>
            <a:ext cx="1818904" cy="461665"/>
          </a:xfrm>
          <a:prstGeom prst="rect">
            <a:avLst/>
          </a:prstGeom>
          <a:noFill/>
        </p:spPr>
        <p:txBody>
          <a:bodyPr wrap="square" rtlCol="0">
            <a:spAutoFit/>
          </a:bodyPr>
          <a:lstStyle/>
          <a:p>
            <a:pPr algn="ctr"/>
            <a:r>
              <a:rPr lang="en-GB" sz="1200" dirty="0" smtClean="0"/>
              <a:t>Management Server</a:t>
            </a:r>
            <a:br>
              <a:rPr lang="en-GB" sz="1200" dirty="0" smtClean="0"/>
            </a:br>
            <a:r>
              <a:rPr lang="en-GB" sz="1200" dirty="0" smtClean="0"/>
              <a:t>Database (SQL)</a:t>
            </a:r>
            <a:endParaRPr lang="en-GB" sz="1200" i="1" dirty="0" smtClean="0"/>
          </a:p>
        </p:txBody>
      </p:sp>
      <p:sp>
        <p:nvSpPr>
          <p:cNvPr id="52" name="TextBox 51"/>
          <p:cNvSpPr txBox="1"/>
          <p:nvPr/>
        </p:nvSpPr>
        <p:spPr>
          <a:xfrm>
            <a:off x="7156861" y="5727864"/>
            <a:ext cx="1818904" cy="461665"/>
          </a:xfrm>
          <a:prstGeom prst="rect">
            <a:avLst/>
          </a:prstGeom>
          <a:noFill/>
        </p:spPr>
        <p:txBody>
          <a:bodyPr wrap="square" rtlCol="0">
            <a:spAutoFit/>
          </a:bodyPr>
          <a:lstStyle/>
          <a:p>
            <a:pPr algn="ctr"/>
            <a:r>
              <a:rPr lang="en-GB" sz="1200" dirty="0" smtClean="0"/>
              <a:t>Personalisation</a:t>
            </a:r>
            <a:br>
              <a:rPr lang="en-GB" sz="1200" dirty="0" smtClean="0"/>
            </a:br>
            <a:r>
              <a:rPr lang="en-GB" sz="1200" dirty="0" smtClean="0"/>
              <a:t>Database (SQL)</a:t>
            </a:r>
            <a:endParaRPr lang="en-GB" sz="1200" i="1" dirty="0" smtClean="0"/>
          </a:p>
        </p:txBody>
      </p:sp>
      <p:pic>
        <p:nvPicPr>
          <p:cNvPr id="6" name="Picture 5" descr="comp.png"/>
          <p:cNvPicPr>
            <a:picLocks noChangeAspect="1"/>
          </p:cNvPicPr>
          <p:nvPr/>
        </p:nvPicPr>
        <p:blipFill>
          <a:blip r:embed="rId9" cstate="print"/>
          <a:stretch>
            <a:fillRect/>
          </a:stretch>
        </p:blipFill>
        <p:spPr>
          <a:xfrm>
            <a:off x="1815657" y="1286811"/>
            <a:ext cx="253229" cy="471396"/>
          </a:xfrm>
          <a:prstGeom prst="rect">
            <a:avLst/>
          </a:prstGeom>
        </p:spPr>
      </p:pic>
      <p:pic>
        <p:nvPicPr>
          <p:cNvPr id="27" name="Picture 26" descr="comp.png"/>
          <p:cNvPicPr>
            <a:picLocks noChangeAspect="1"/>
          </p:cNvPicPr>
          <p:nvPr/>
        </p:nvPicPr>
        <p:blipFill>
          <a:blip r:embed="rId9" cstate="print"/>
          <a:stretch>
            <a:fillRect/>
          </a:stretch>
        </p:blipFill>
        <p:spPr>
          <a:xfrm>
            <a:off x="1913963" y="1410989"/>
            <a:ext cx="253229" cy="471396"/>
          </a:xfrm>
          <a:prstGeom prst="rect">
            <a:avLst/>
          </a:prstGeom>
        </p:spPr>
      </p:pic>
      <p:pic>
        <p:nvPicPr>
          <p:cNvPr id="28" name="Picture 27" descr="comp.png"/>
          <p:cNvPicPr>
            <a:picLocks noChangeAspect="1"/>
          </p:cNvPicPr>
          <p:nvPr/>
        </p:nvPicPr>
        <p:blipFill>
          <a:blip r:embed="rId9" cstate="print"/>
          <a:stretch>
            <a:fillRect/>
          </a:stretch>
        </p:blipFill>
        <p:spPr>
          <a:xfrm>
            <a:off x="2012270" y="1535169"/>
            <a:ext cx="253229" cy="471396"/>
          </a:xfrm>
          <a:prstGeom prst="rect">
            <a:avLst/>
          </a:prstGeom>
        </p:spPr>
      </p:pic>
      <p:pic>
        <p:nvPicPr>
          <p:cNvPr id="29" name="Picture 28" descr="comp.png"/>
          <p:cNvPicPr>
            <a:picLocks noChangeAspect="1"/>
          </p:cNvPicPr>
          <p:nvPr/>
        </p:nvPicPr>
        <p:blipFill>
          <a:blip r:embed="rId9" cstate="print"/>
          <a:stretch>
            <a:fillRect/>
          </a:stretch>
        </p:blipFill>
        <p:spPr>
          <a:xfrm>
            <a:off x="2110575" y="1659348"/>
            <a:ext cx="253229" cy="471396"/>
          </a:xfrm>
          <a:prstGeom prst="rect">
            <a:avLst/>
          </a:prstGeom>
        </p:spPr>
      </p:pic>
      <p:pic>
        <p:nvPicPr>
          <p:cNvPr id="30" name="Picture 29" descr="comp.png"/>
          <p:cNvPicPr>
            <a:picLocks noChangeAspect="1"/>
          </p:cNvPicPr>
          <p:nvPr/>
        </p:nvPicPr>
        <p:blipFill>
          <a:blip r:embed="rId10" cstate="print"/>
          <a:stretch>
            <a:fillRect/>
          </a:stretch>
        </p:blipFill>
        <p:spPr>
          <a:xfrm>
            <a:off x="2271018" y="1190047"/>
            <a:ext cx="274490" cy="510976"/>
          </a:xfrm>
          <a:prstGeom prst="rect">
            <a:avLst/>
          </a:prstGeom>
        </p:spPr>
      </p:pic>
      <p:pic>
        <p:nvPicPr>
          <p:cNvPr id="31" name="Picture 30" descr="comp.png"/>
          <p:cNvPicPr>
            <a:picLocks noChangeAspect="1"/>
          </p:cNvPicPr>
          <p:nvPr/>
        </p:nvPicPr>
        <p:blipFill>
          <a:blip r:embed="rId10" cstate="print"/>
          <a:stretch>
            <a:fillRect/>
          </a:stretch>
        </p:blipFill>
        <p:spPr>
          <a:xfrm>
            <a:off x="2369324" y="1314227"/>
            <a:ext cx="274490" cy="510976"/>
          </a:xfrm>
          <a:prstGeom prst="rect">
            <a:avLst/>
          </a:prstGeom>
        </p:spPr>
      </p:pic>
      <p:pic>
        <p:nvPicPr>
          <p:cNvPr id="32" name="Picture 31" descr="comp.png"/>
          <p:cNvPicPr>
            <a:picLocks noChangeAspect="1"/>
          </p:cNvPicPr>
          <p:nvPr/>
        </p:nvPicPr>
        <p:blipFill>
          <a:blip r:embed="rId10" cstate="print"/>
          <a:stretch>
            <a:fillRect/>
          </a:stretch>
        </p:blipFill>
        <p:spPr>
          <a:xfrm>
            <a:off x="2467631" y="1438405"/>
            <a:ext cx="274490" cy="510976"/>
          </a:xfrm>
          <a:prstGeom prst="rect">
            <a:avLst/>
          </a:prstGeom>
        </p:spPr>
      </p:pic>
      <p:pic>
        <p:nvPicPr>
          <p:cNvPr id="33" name="Picture 32" descr="comp.png"/>
          <p:cNvPicPr>
            <a:picLocks noChangeAspect="1"/>
          </p:cNvPicPr>
          <p:nvPr/>
        </p:nvPicPr>
        <p:blipFill>
          <a:blip r:embed="rId10" cstate="print"/>
          <a:stretch>
            <a:fillRect/>
          </a:stretch>
        </p:blipFill>
        <p:spPr>
          <a:xfrm>
            <a:off x="2565936" y="1562584"/>
            <a:ext cx="274490" cy="510976"/>
          </a:xfrm>
          <a:prstGeom prst="rect">
            <a:avLst/>
          </a:prstGeom>
        </p:spPr>
      </p:pic>
      <p:sp>
        <p:nvSpPr>
          <p:cNvPr id="42" name="TextBox 41"/>
          <p:cNvSpPr txBox="1"/>
          <p:nvPr/>
        </p:nvSpPr>
        <p:spPr>
          <a:xfrm>
            <a:off x="1761615" y="2159561"/>
            <a:ext cx="1173288" cy="376175"/>
          </a:xfrm>
          <a:prstGeom prst="rect">
            <a:avLst/>
          </a:prstGeom>
          <a:noFill/>
        </p:spPr>
        <p:txBody>
          <a:bodyPr wrap="square" rtlCol="0">
            <a:spAutoFit/>
          </a:bodyPr>
          <a:lstStyle/>
          <a:p>
            <a:pPr algn="ctr"/>
            <a:r>
              <a:rPr lang="en-GB" sz="1200" dirty="0" smtClean="0"/>
              <a:t>Virtual Desktops</a:t>
            </a:r>
            <a:br>
              <a:rPr lang="en-GB" sz="1200" dirty="0" smtClean="0"/>
            </a:br>
            <a:r>
              <a:rPr lang="en-GB" sz="1200" i="1" dirty="0" smtClean="0"/>
              <a:t>Hypervisor Independent</a:t>
            </a:r>
          </a:p>
        </p:txBody>
      </p:sp>
      <p:sp>
        <p:nvSpPr>
          <p:cNvPr id="62" name="Rectangle 61"/>
          <p:cNvSpPr/>
          <p:nvPr/>
        </p:nvSpPr>
        <p:spPr>
          <a:xfrm>
            <a:off x="1646711" y="1124196"/>
            <a:ext cx="1393372" cy="1999013"/>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Arrow Connector 69"/>
          <p:cNvCxnSpPr>
            <a:stCxn id="103" idx="3"/>
            <a:endCxn id="178" idx="1"/>
          </p:cNvCxnSpPr>
          <p:nvPr/>
        </p:nvCxnSpPr>
        <p:spPr>
          <a:xfrm>
            <a:off x="2088078" y="3620172"/>
            <a:ext cx="2941123" cy="1282358"/>
          </a:xfrm>
          <a:prstGeom prst="straightConnector1">
            <a:avLst/>
          </a:prstGeom>
          <a:ln>
            <a:solidFill>
              <a:schemeClr val="accent6"/>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116281" y="1603169"/>
            <a:ext cx="534389"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2" idx="3"/>
            <a:endCxn id="153" idx="1"/>
          </p:cNvCxnSpPr>
          <p:nvPr/>
        </p:nvCxnSpPr>
        <p:spPr>
          <a:xfrm>
            <a:off x="2082140" y="5680541"/>
            <a:ext cx="1523999" cy="259101"/>
          </a:xfrm>
          <a:prstGeom prst="straightConnector1">
            <a:avLst/>
          </a:prstGeom>
          <a:ln>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0" idx="3"/>
            <a:endCxn id="153" idx="1"/>
          </p:cNvCxnSpPr>
          <p:nvPr/>
        </p:nvCxnSpPr>
        <p:spPr>
          <a:xfrm>
            <a:off x="2086098" y="3879449"/>
            <a:ext cx="1520041" cy="2060193"/>
          </a:xfrm>
          <a:prstGeom prst="straightConnector1">
            <a:avLst/>
          </a:prstGeom>
          <a:ln>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178" idx="1"/>
          </p:cNvCxnSpPr>
          <p:nvPr/>
        </p:nvCxnSpPr>
        <p:spPr>
          <a:xfrm flipV="1">
            <a:off x="2078185" y="4902530"/>
            <a:ext cx="2951016" cy="548251"/>
          </a:xfrm>
          <a:prstGeom prst="straightConnector1">
            <a:avLst/>
          </a:prstGeom>
          <a:ln>
            <a:solidFill>
              <a:schemeClr val="accent6"/>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2" idx="3"/>
            <a:endCxn id="61" idx="1"/>
          </p:cNvCxnSpPr>
          <p:nvPr/>
        </p:nvCxnSpPr>
        <p:spPr>
          <a:xfrm>
            <a:off x="3004457" y="1318338"/>
            <a:ext cx="2038598" cy="451087"/>
          </a:xfrm>
          <a:prstGeom prst="straightConnector1">
            <a:avLst/>
          </a:prstGeom>
          <a:ln>
            <a:solidFill>
              <a:schemeClr val="accent6"/>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11" idx="3"/>
            <a:endCxn id="145" idx="1"/>
          </p:cNvCxnSpPr>
          <p:nvPr/>
        </p:nvCxnSpPr>
        <p:spPr>
          <a:xfrm>
            <a:off x="2998520" y="1573657"/>
            <a:ext cx="597723" cy="1494135"/>
          </a:xfrm>
          <a:prstGeom prst="straightConnector1">
            <a:avLst/>
          </a:prstGeom>
          <a:ln>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1" idx="3"/>
            <a:endCxn id="54" idx="1"/>
          </p:cNvCxnSpPr>
          <p:nvPr/>
        </p:nvCxnSpPr>
        <p:spPr>
          <a:xfrm>
            <a:off x="6305797" y="1769425"/>
            <a:ext cx="803564" cy="662047"/>
          </a:xfrm>
          <a:prstGeom prst="straightConnector1">
            <a:avLst/>
          </a:prstGeom>
          <a:ln>
            <a:solidFill>
              <a:schemeClr val="tx1">
                <a:lumMod val="95000"/>
                <a:lumOff val="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45" idx="3"/>
            <a:endCxn id="53" idx="1"/>
          </p:cNvCxnSpPr>
          <p:nvPr/>
        </p:nvCxnSpPr>
        <p:spPr>
          <a:xfrm>
            <a:off x="4914403" y="3067792"/>
            <a:ext cx="2173187" cy="1663534"/>
          </a:xfrm>
          <a:prstGeom prst="straightConnector1">
            <a:avLst/>
          </a:prstGeom>
          <a:ln>
            <a:solidFill>
              <a:schemeClr val="tx1">
                <a:lumMod val="95000"/>
                <a:lumOff val="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48044" y="1375558"/>
            <a:ext cx="890650" cy="215444"/>
          </a:xfrm>
          <a:prstGeom prst="rect">
            <a:avLst/>
          </a:prstGeom>
          <a:noFill/>
        </p:spPr>
        <p:txBody>
          <a:bodyPr wrap="square" rtlCol="0">
            <a:spAutoFit/>
          </a:bodyPr>
          <a:lstStyle/>
          <a:p>
            <a:pPr algn="ctr"/>
            <a:r>
              <a:rPr lang="en-GB" sz="800" dirty="0" smtClean="0"/>
              <a:t>RDP/ICA</a:t>
            </a:r>
          </a:p>
        </p:txBody>
      </p:sp>
      <p:sp>
        <p:nvSpPr>
          <p:cNvPr id="98" name="TextBox 97"/>
          <p:cNvSpPr txBox="1"/>
          <p:nvPr/>
        </p:nvSpPr>
        <p:spPr>
          <a:xfrm rot="20685663">
            <a:off x="2721424" y="5405253"/>
            <a:ext cx="890650" cy="215444"/>
          </a:xfrm>
          <a:prstGeom prst="rect">
            <a:avLst/>
          </a:prstGeom>
          <a:noFill/>
        </p:spPr>
        <p:txBody>
          <a:bodyPr wrap="square" rtlCol="0">
            <a:spAutoFit/>
          </a:bodyPr>
          <a:lstStyle/>
          <a:p>
            <a:pPr algn="ctr"/>
            <a:r>
              <a:rPr lang="en-GB" sz="800" dirty="0" smtClean="0"/>
              <a:t>HTTP(S)</a:t>
            </a:r>
          </a:p>
        </p:txBody>
      </p:sp>
      <p:sp>
        <p:nvSpPr>
          <p:cNvPr id="102" name="TextBox 101"/>
          <p:cNvSpPr txBox="1"/>
          <p:nvPr/>
        </p:nvSpPr>
        <p:spPr>
          <a:xfrm>
            <a:off x="2481943" y="1187533"/>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3" name="TextBox 102"/>
          <p:cNvSpPr txBox="1"/>
          <p:nvPr/>
        </p:nvSpPr>
        <p:spPr>
          <a:xfrm>
            <a:off x="1565564" y="3489367"/>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04" name="TextBox 103"/>
          <p:cNvSpPr txBox="1"/>
          <p:nvPr/>
        </p:nvSpPr>
        <p:spPr>
          <a:xfrm>
            <a:off x="1551709" y="5280562"/>
            <a:ext cx="522514" cy="261610"/>
          </a:xfrm>
          <a:prstGeom prst="rect">
            <a:avLst/>
          </a:prstGeom>
          <a:solidFill>
            <a:srgbClr val="002060"/>
          </a:solidFill>
        </p:spPr>
        <p:txBody>
          <a:bodyPr wrap="square" rtlCol="0">
            <a:spAutoFit/>
          </a:bodyPr>
          <a:lstStyle/>
          <a:p>
            <a:r>
              <a:rPr lang="en-GB" sz="1100" b="1" dirty="0" smtClean="0">
                <a:solidFill>
                  <a:schemeClr val="bg1"/>
                </a:solidFill>
              </a:rPr>
              <a:t>CCA</a:t>
            </a:r>
            <a:endParaRPr lang="en-GB" b="1" dirty="0">
              <a:solidFill>
                <a:schemeClr val="bg1"/>
              </a:solidFill>
            </a:endParaRPr>
          </a:p>
        </p:txBody>
      </p:sp>
      <p:sp>
        <p:nvSpPr>
          <p:cNvPr id="110" name="TextBox 109"/>
          <p:cNvSpPr txBox="1"/>
          <p:nvPr/>
        </p:nvSpPr>
        <p:spPr>
          <a:xfrm>
            <a:off x="1563584" y="3748644"/>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2" name="TextBox 111"/>
          <p:cNvSpPr txBox="1"/>
          <p:nvPr/>
        </p:nvSpPr>
        <p:spPr>
          <a:xfrm>
            <a:off x="1559626" y="5549736"/>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sp>
        <p:nvSpPr>
          <p:cNvPr id="111" name="TextBox 110"/>
          <p:cNvSpPr txBox="1"/>
          <p:nvPr/>
        </p:nvSpPr>
        <p:spPr>
          <a:xfrm>
            <a:off x="2476006" y="1442852"/>
            <a:ext cx="522514" cy="261610"/>
          </a:xfrm>
          <a:prstGeom prst="rect">
            <a:avLst/>
          </a:prstGeom>
          <a:solidFill>
            <a:srgbClr val="00B050"/>
          </a:solidFill>
        </p:spPr>
        <p:txBody>
          <a:bodyPr wrap="square" rtlCol="0">
            <a:spAutoFit/>
          </a:bodyPr>
          <a:lstStyle/>
          <a:p>
            <a:r>
              <a:rPr lang="en-GB" sz="1100" b="1" dirty="0" smtClean="0">
                <a:solidFill>
                  <a:schemeClr val="bg1"/>
                </a:solidFill>
              </a:rPr>
              <a:t>EM</a:t>
            </a:r>
            <a:endParaRPr lang="en-GB" b="1" dirty="0">
              <a:solidFill>
                <a:schemeClr val="bg1"/>
              </a:solidFill>
            </a:endParaRPr>
          </a:p>
        </p:txBody>
      </p:sp>
      <p:pic>
        <p:nvPicPr>
          <p:cNvPr id="68"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52539" y="4868274"/>
            <a:ext cx="841161" cy="880285"/>
          </a:xfrm>
          <a:prstGeom prst="rect">
            <a:avLst/>
          </a:prstGeom>
          <a:noFill/>
        </p:spPr>
      </p:pic>
      <p:pic>
        <p:nvPicPr>
          <p:cNvPr id="72"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638686" y="3963770"/>
            <a:ext cx="841161" cy="880285"/>
          </a:xfrm>
          <a:prstGeom prst="rect">
            <a:avLst/>
          </a:prstGeom>
          <a:noFill/>
        </p:spPr>
      </p:pic>
      <p:sp>
        <p:nvSpPr>
          <p:cNvPr id="76" name="TextBox 75"/>
          <p:cNvSpPr txBox="1"/>
          <p:nvPr/>
        </p:nvSpPr>
        <p:spPr>
          <a:xfrm>
            <a:off x="7148945" y="3408218"/>
            <a:ext cx="1733798" cy="338554"/>
          </a:xfrm>
          <a:prstGeom prst="rect">
            <a:avLst/>
          </a:prstGeom>
          <a:noFill/>
        </p:spPr>
        <p:txBody>
          <a:bodyPr wrap="square" rtlCol="0">
            <a:spAutoFit/>
          </a:bodyPr>
          <a:lstStyle/>
          <a:p>
            <a:pPr algn="ctr"/>
            <a:r>
              <a:rPr lang="en-GB" sz="1600" dirty="0" smtClean="0"/>
              <a:t>SQL Clusters</a:t>
            </a:r>
            <a:endParaRPr lang="en-GB" sz="1600" dirty="0"/>
          </a:p>
        </p:txBody>
      </p:sp>
      <p:sp>
        <p:nvSpPr>
          <p:cNvPr id="53" name="Rectangle 52"/>
          <p:cNvSpPr/>
          <p:nvPr/>
        </p:nvSpPr>
        <p:spPr>
          <a:xfrm>
            <a:off x="7087590" y="3313216"/>
            <a:ext cx="1890156" cy="28362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2" descr="http://tbn0.google.com/images?q=tbn:1dNjnYVtRYR3pM:http://h41201.www4.hp.com/tradein/images/static/businessUnits/HP_ProLiant_ML370_G4_server.jpg">
            <a:hlinkClick r:id="rId7"/>
          </p:cNvPr>
          <p:cNvPicPr>
            <a:picLocks noChangeAspect="1" noChangeArrowheads="1"/>
          </p:cNvPicPr>
          <p:nvPr/>
        </p:nvPicPr>
        <p:blipFill>
          <a:blip r:embed="rId8" cstate="print"/>
          <a:srcRect/>
          <a:stretch>
            <a:fillRect/>
          </a:stretch>
        </p:blipFill>
        <p:spPr bwMode="auto">
          <a:xfrm>
            <a:off x="7702021" y="2402163"/>
            <a:ext cx="841161" cy="880285"/>
          </a:xfrm>
          <a:prstGeom prst="rect">
            <a:avLst/>
          </a:prstGeom>
          <a:noFill/>
        </p:spPr>
      </p:pic>
      <p:sp>
        <p:nvSpPr>
          <p:cNvPr id="54" name="Rectangle 53"/>
          <p:cNvSpPr/>
          <p:nvPr/>
        </p:nvSpPr>
        <p:spPr>
          <a:xfrm>
            <a:off x="7109361" y="955962"/>
            <a:ext cx="1890156" cy="2951020"/>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87"/>
          <p:cNvGrpSpPr/>
          <p:nvPr/>
        </p:nvGrpSpPr>
        <p:grpSpPr>
          <a:xfrm>
            <a:off x="5043055" y="1021279"/>
            <a:ext cx="1262742" cy="1496291"/>
            <a:chOff x="4283035" y="1294410"/>
            <a:chExt cx="1890156" cy="2242458"/>
          </a:xfrm>
        </p:grpSpPr>
        <p:sp>
          <p:nvSpPr>
            <p:cNvPr id="61" name="Rectangle 60"/>
            <p:cNvSpPr/>
            <p:nvPr/>
          </p:nvSpPr>
          <p:spPr>
            <a:xfrm>
              <a:off x="4283035" y="1294410"/>
              <a:ext cx="1890156" cy="2242458"/>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432198" y="1678401"/>
              <a:ext cx="1087851" cy="755097"/>
            </a:xfrm>
            <a:prstGeom prst="rect">
              <a:avLst/>
            </a:prstGeom>
            <a:noFill/>
            <a:ln w="9525">
              <a:noFill/>
              <a:miter lim="800000"/>
              <a:headEnd/>
              <a:tailEnd/>
            </a:ln>
          </p:spPr>
        </p:pic>
        <p:sp>
          <p:nvSpPr>
            <p:cNvPr id="47" name="TextBox 46"/>
            <p:cNvSpPr txBox="1"/>
            <p:nvPr/>
          </p:nvSpPr>
          <p:spPr>
            <a:xfrm>
              <a:off x="4326577" y="2842160"/>
              <a:ext cx="1818904" cy="507383"/>
            </a:xfrm>
            <a:prstGeom prst="rect">
              <a:avLst/>
            </a:prstGeom>
            <a:noFill/>
          </p:spPr>
          <p:txBody>
            <a:bodyPr wrap="square" rtlCol="0">
              <a:spAutoFit/>
            </a:bodyPr>
            <a:lstStyle/>
            <a:p>
              <a:pPr algn="ctr"/>
              <a:r>
                <a:rPr lang="en-GB" sz="800" dirty="0" smtClean="0"/>
                <a:t>AppSense Management Server</a:t>
              </a:r>
              <a:endParaRPr lang="en-GB" sz="800" i="1" dirty="0" smtClean="0"/>
            </a:p>
          </p:txBody>
        </p:sp>
        <p:pic>
          <p:nvPicPr>
            <p:cNvPr id="75"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584598" y="1830802"/>
              <a:ext cx="1087851" cy="755097"/>
            </a:xfrm>
            <a:prstGeom prst="rect">
              <a:avLst/>
            </a:prstGeom>
            <a:noFill/>
            <a:ln w="9525">
              <a:noFill/>
              <a:miter lim="800000"/>
              <a:headEnd/>
              <a:tailEnd/>
            </a:ln>
          </p:spPr>
        </p:pic>
        <p:pic>
          <p:nvPicPr>
            <p:cNvPr id="78"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736999" y="1983201"/>
              <a:ext cx="1087851" cy="755097"/>
            </a:xfrm>
            <a:prstGeom prst="rect">
              <a:avLst/>
            </a:prstGeom>
            <a:noFill/>
            <a:ln w="9525">
              <a:noFill/>
              <a:miter lim="800000"/>
              <a:headEnd/>
              <a:tailEnd/>
            </a:ln>
          </p:spPr>
        </p:pic>
        <p:pic>
          <p:nvPicPr>
            <p:cNvPr id="79"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889398" y="2135601"/>
              <a:ext cx="1087851" cy="755097"/>
            </a:xfrm>
            <a:prstGeom prst="rect">
              <a:avLst/>
            </a:prstGeom>
            <a:noFill/>
            <a:ln w="9525">
              <a:noFill/>
              <a:miter lim="800000"/>
              <a:headEnd/>
              <a:tailEnd/>
            </a:ln>
          </p:spPr>
        </p:pic>
        <p:sp>
          <p:nvSpPr>
            <p:cNvPr id="92" name="TextBox 91"/>
            <p:cNvSpPr txBox="1"/>
            <p:nvPr/>
          </p:nvSpPr>
          <p:spPr>
            <a:xfrm>
              <a:off x="4336473" y="1355767"/>
              <a:ext cx="1818904" cy="299818"/>
            </a:xfrm>
            <a:prstGeom prst="rect">
              <a:avLst/>
            </a:prstGeom>
            <a:noFill/>
          </p:spPr>
          <p:txBody>
            <a:bodyPr wrap="square" rtlCol="0">
              <a:spAutoFit/>
            </a:bodyPr>
            <a:lstStyle/>
            <a:p>
              <a:pPr algn="ctr"/>
              <a:r>
                <a:rPr lang="en-GB" sz="700" dirty="0" smtClean="0"/>
                <a:t>Windows Load Balancing</a:t>
              </a:r>
              <a:endParaRPr lang="en-GB" sz="700" i="1" dirty="0" smtClean="0"/>
            </a:p>
          </p:txBody>
        </p:sp>
      </p:grpSp>
      <p:grpSp>
        <p:nvGrpSpPr>
          <p:cNvPr id="4" name="Group 143"/>
          <p:cNvGrpSpPr/>
          <p:nvPr/>
        </p:nvGrpSpPr>
        <p:grpSpPr>
          <a:xfrm>
            <a:off x="3584368" y="2313709"/>
            <a:ext cx="1377537" cy="1508165"/>
            <a:chOff x="6229135" y="1947116"/>
            <a:chExt cx="2046045" cy="2276109"/>
          </a:xfrm>
        </p:grpSpPr>
        <p:sp>
          <p:nvSpPr>
            <p:cNvPr id="145" name="Rectangle 144"/>
            <p:cNvSpPr/>
            <p:nvPr/>
          </p:nvSpPr>
          <p:spPr>
            <a:xfrm>
              <a:off x="6246773" y="1947116"/>
              <a:ext cx="1957853" cy="2276109"/>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6229135" y="3622023"/>
              <a:ext cx="2046045" cy="510942"/>
            </a:xfrm>
            <a:prstGeom prst="rect">
              <a:avLst/>
            </a:prstGeom>
            <a:noFill/>
          </p:spPr>
          <p:txBody>
            <a:bodyPr wrap="square" rtlCol="0">
              <a:spAutoFit/>
            </a:bodyPr>
            <a:lstStyle/>
            <a:p>
              <a:pPr algn="ctr"/>
              <a:r>
                <a:rPr lang="en-GB" sz="800" b="1" dirty="0" smtClean="0"/>
                <a:t>AppSense Personalization Server</a:t>
              </a:r>
              <a:endParaRPr lang="en-GB" sz="800" b="1" i="1" dirty="0" smtClean="0"/>
            </a:p>
          </p:txBody>
        </p:sp>
      </p:grpSp>
      <p:pic>
        <p:nvPicPr>
          <p:cNvPr id="147"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761209" y="2651076"/>
            <a:ext cx="726752" cy="503842"/>
          </a:xfrm>
          <a:prstGeom prst="rect">
            <a:avLst/>
          </a:prstGeom>
          <a:noFill/>
          <a:ln w="9525">
            <a:noFill/>
            <a:miter lim="800000"/>
            <a:headEnd/>
            <a:tailEnd/>
          </a:ln>
        </p:spPr>
      </p:pic>
      <p:pic>
        <p:nvPicPr>
          <p:cNvPr id="148"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863022" y="2752766"/>
            <a:ext cx="726752" cy="503842"/>
          </a:xfrm>
          <a:prstGeom prst="rect">
            <a:avLst/>
          </a:prstGeom>
          <a:noFill/>
          <a:ln w="9525">
            <a:noFill/>
            <a:miter lim="800000"/>
            <a:headEnd/>
            <a:tailEnd/>
          </a:ln>
        </p:spPr>
      </p:pic>
      <p:pic>
        <p:nvPicPr>
          <p:cNvPr id="149"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964835" y="2854455"/>
            <a:ext cx="726752" cy="503842"/>
          </a:xfrm>
          <a:prstGeom prst="rect">
            <a:avLst/>
          </a:prstGeom>
          <a:noFill/>
          <a:ln w="9525">
            <a:noFill/>
            <a:miter lim="800000"/>
            <a:headEnd/>
            <a:tailEnd/>
          </a:ln>
        </p:spPr>
      </p:pic>
      <p:pic>
        <p:nvPicPr>
          <p:cNvPr id="150"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066647" y="2956145"/>
            <a:ext cx="726752" cy="503842"/>
          </a:xfrm>
          <a:prstGeom prst="rect">
            <a:avLst/>
          </a:prstGeom>
          <a:noFill/>
          <a:ln w="9525">
            <a:noFill/>
            <a:miter lim="800000"/>
            <a:headEnd/>
            <a:tailEnd/>
          </a:ln>
        </p:spPr>
      </p:pic>
      <p:sp>
        <p:nvSpPr>
          <p:cNvPr id="151" name="TextBox 150"/>
          <p:cNvSpPr txBox="1"/>
          <p:nvPr/>
        </p:nvSpPr>
        <p:spPr>
          <a:xfrm>
            <a:off x="3673509" y="2388297"/>
            <a:ext cx="1215141" cy="200055"/>
          </a:xfrm>
          <a:prstGeom prst="rect">
            <a:avLst/>
          </a:prstGeom>
          <a:noFill/>
        </p:spPr>
        <p:txBody>
          <a:bodyPr wrap="square" rtlCol="0">
            <a:spAutoFit/>
          </a:bodyPr>
          <a:lstStyle/>
          <a:p>
            <a:pPr algn="ctr"/>
            <a:r>
              <a:rPr lang="en-GB" sz="700" dirty="0" smtClean="0"/>
              <a:t>Windows Load Balancing</a:t>
            </a:r>
            <a:endParaRPr lang="en-GB" sz="700" i="1" dirty="0" smtClean="0"/>
          </a:p>
        </p:txBody>
      </p:sp>
      <p:grpSp>
        <p:nvGrpSpPr>
          <p:cNvPr id="5" name="Group 151"/>
          <p:cNvGrpSpPr/>
          <p:nvPr/>
        </p:nvGrpSpPr>
        <p:grpSpPr>
          <a:xfrm>
            <a:off x="3594264" y="5185559"/>
            <a:ext cx="1377537" cy="1508165"/>
            <a:chOff x="6229135" y="1947116"/>
            <a:chExt cx="2046045" cy="2276109"/>
          </a:xfrm>
        </p:grpSpPr>
        <p:sp>
          <p:nvSpPr>
            <p:cNvPr id="153" name="Rectangle 152"/>
            <p:cNvSpPr/>
            <p:nvPr/>
          </p:nvSpPr>
          <p:spPr>
            <a:xfrm>
              <a:off x="6246773" y="1947116"/>
              <a:ext cx="1957853" cy="2276109"/>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TextBox 153"/>
            <p:cNvSpPr txBox="1"/>
            <p:nvPr/>
          </p:nvSpPr>
          <p:spPr>
            <a:xfrm>
              <a:off x="6229135" y="3622023"/>
              <a:ext cx="2046045" cy="510942"/>
            </a:xfrm>
            <a:prstGeom prst="rect">
              <a:avLst/>
            </a:prstGeom>
            <a:noFill/>
          </p:spPr>
          <p:txBody>
            <a:bodyPr wrap="square" rtlCol="0">
              <a:spAutoFit/>
            </a:bodyPr>
            <a:lstStyle/>
            <a:p>
              <a:pPr algn="ctr"/>
              <a:r>
                <a:rPr lang="en-GB" sz="800" b="1" dirty="0" smtClean="0"/>
                <a:t>AppSense Personalization Server</a:t>
              </a:r>
              <a:endParaRPr lang="en-GB" sz="800" b="1" i="1" dirty="0" smtClean="0"/>
            </a:p>
          </p:txBody>
        </p:sp>
      </p:grpSp>
      <p:pic>
        <p:nvPicPr>
          <p:cNvPr id="155"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771105" y="5522926"/>
            <a:ext cx="726752" cy="503842"/>
          </a:xfrm>
          <a:prstGeom prst="rect">
            <a:avLst/>
          </a:prstGeom>
          <a:noFill/>
          <a:ln w="9525">
            <a:noFill/>
            <a:miter lim="800000"/>
            <a:headEnd/>
            <a:tailEnd/>
          </a:ln>
        </p:spPr>
      </p:pic>
      <p:pic>
        <p:nvPicPr>
          <p:cNvPr id="156"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872918" y="5624616"/>
            <a:ext cx="726752" cy="503842"/>
          </a:xfrm>
          <a:prstGeom prst="rect">
            <a:avLst/>
          </a:prstGeom>
          <a:noFill/>
          <a:ln w="9525">
            <a:noFill/>
            <a:miter lim="800000"/>
            <a:headEnd/>
            <a:tailEnd/>
          </a:ln>
        </p:spPr>
      </p:pic>
      <p:pic>
        <p:nvPicPr>
          <p:cNvPr id="157"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3974731" y="5726305"/>
            <a:ext cx="726752" cy="503842"/>
          </a:xfrm>
          <a:prstGeom prst="rect">
            <a:avLst/>
          </a:prstGeom>
          <a:noFill/>
          <a:ln w="9525">
            <a:noFill/>
            <a:miter lim="800000"/>
            <a:headEnd/>
            <a:tailEnd/>
          </a:ln>
        </p:spPr>
      </p:pic>
      <p:pic>
        <p:nvPicPr>
          <p:cNvPr id="158"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076543" y="5827995"/>
            <a:ext cx="726752" cy="503842"/>
          </a:xfrm>
          <a:prstGeom prst="rect">
            <a:avLst/>
          </a:prstGeom>
          <a:noFill/>
          <a:ln w="9525">
            <a:noFill/>
            <a:miter lim="800000"/>
            <a:headEnd/>
            <a:tailEnd/>
          </a:ln>
        </p:spPr>
      </p:pic>
      <p:sp>
        <p:nvSpPr>
          <p:cNvPr id="159" name="TextBox 158"/>
          <p:cNvSpPr txBox="1"/>
          <p:nvPr/>
        </p:nvSpPr>
        <p:spPr>
          <a:xfrm>
            <a:off x="3683405" y="5260147"/>
            <a:ext cx="1215141" cy="200055"/>
          </a:xfrm>
          <a:prstGeom prst="rect">
            <a:avLst/>
          </a:prstGeom>
          <a:noFill/>
        </p:spPr>
        <p:txBody>
          <a:bodyPr wrap="square" rtlCol="0">
            <a:spAutoFit/>
          </a:bodyPr>
          <a:lstStyle/>
          <a:p>
            <a:pPr algn="ctr"/>
            <a:r>
              <a:rPr lang="en-GB" sz="700" dirty="0" smtClean="0"/>
              <a:t>Windows Load Balancing</a:t>
            </a:r>
            <a:endParaRPr lang="en-GB" sz="700" i="1" dirty="0" smtClean="0"/>
          </a:p>
        </p:txBody>
      </p:sp>
      <p:grpSp>
        <p:nvGrpSpPr>
          <p:cNvPr id="7" name="Group 176"/>
          <p:cNvGrpSpPr/>
          <p:nvPr/>
        </p:nvGrpSpPr>
        <p:grpSpPr>
          <a:xfrm>
            <a:off x="5029201" y="4154384"/>
            <a:ext cx="1262742" cy="1496291"/>
            <a:chOff x="4283035" y="1294410"/>
            <a:chExt cx="1890156" cy="2242458"/>
          </a:xfrm>
        </p:grpSpPr>
        <p:sp>
          <p:nvSpPr>
            <p:cNvPr id="178" name="Rectangle 177"/>
            <p:cNvSpPr/>
            <p:nvPr/>
          </p:nvSpPr>
          <p:spPr>
            <a:xfrm>
              <a:off x="4283035" y="1294410"/>
              <a:ext cx="1890156" cy="2242458"/>
            </a:xfrm>
            <a:prstGeom prst="rect">
              <a:avLst/>
            </a:prstGeom>
            <a:solidFill>
              <a:schemeClr val="accent5">
                <a:lumMod val="20000"/>
                <a:lumOff val="80000"/>
                <a:alpha val="27000"/>
              </a:schemeClr>
            </a:solidFill>
            <a:ln w="12700" cap="rnd"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9"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432198" y="1678401"/>
              <a:ext cx="1087851" cy="755097"/>
            </a:xfrm>
            <a:prstGeom prst="rect">
              <a:avLst/>
            </a:prstGeom>
            <a:noFill/>
            <a:ln w="9525">
              <a:noFill/>
              <a:miter lim="800000"/>
              <a:headEnd/>
              <a:tailEnd/>
            </a:ln>
          </p:spPr>
        </p:pic>
        <p:sp>
          <p:nvSpPr>
            <p:cNvPr id="180" name="TextBox 179"/>
            <p:cNvSpPr txBox="1"/>
            <p:nvPr/>
          </p:nvSpPr>
          <p:spPr>
            <a:xfrm>
              <a:off x="4326577" y="2842160"/>
              <a:ext cx="1818904" cy="507383"/>
            </a:xfrm>
            <a:prstGeom prst="rect">
              <a:avLst/>
            </a:prstGeom>
            <a:noFill/>
          </p:spPr>
          <p:txBody>
            <a:bodyPr wrap="square" rtlCol="0">
              <a:spAutoFit/>
            </a:bodyPr>
            <a:lstStyle/>
            <a:p>
              <a:pPr algn="ctr"/>
              <a:r>
                <a:rPr lang="en-GB" sz="800" dirty="0" smtClean="0"/>
                <a:t>AppSense Management Server</a:t>
              </a:r>
              <a:endParaRPr lang="en-GB" sz="800" i="1" dirty="0" smtClean="0"/>
            </a:p>
          </p:txBody>
        </p:sp>
        <p:pic>
          <p:nvPicPr>
            <p:cNvPr id="181"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584598" y="1830802"/>
              <a:ext cx="1087851" cy="755097"/>
            </a:xfrm>
            <a:prstGeom prst="rect">
              <a:avLst/>
            </a:prstGeom>
            <a:noFill/>
            <a:ln w="9525">
              <a:noFill/>
              <a:miter lim="800000"/>
              <a:headEnd/>
              <a:tailEnd/>
            </a:ln>
          </p:spPr>
        </p:pic>
        <p:pic>
          <p:nvPicPr>
            <p:cNvPr id="182"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736999" y="1983201"/>
              <a:ext cx="1087851" cy="755097"/>
            </a:xfrm>
            <a:prstGeom prst="rect">
              <a:avLst/>
            </a:prstGeom>
            <a:noFill/>
            <a:ln w="9525">
              <a:noFill/>
              <a:miter lim="800000"/>
              <a:headEnd/>
              <a:tailEnd/>
            </a:ln>
          </p:spPr>
        </p:pic>
        <p:pic>
          <p:nvPicPr>
            <p:cNvPr id="183" name="Picture 5" descr="C:\Users\admin\Pictures\For Documentation and Presentation Use\Servers\_Medium-Rack-Server-with-2-.gif"/>
            <p:cNvPicPr>
              <a:picLocks noChangeAspect="1" noChangeArrowheads="1"/>
            </p:cNvPicPr>
            <p:nvPr/>
          </p:nvPicPr>
          <p:blipFill>
            <a:blip r:embed="rId11" cstate="print"/>
            <a:srcRect/>
            <a:stretch>
              <a:fillRect/>
            </a:stretch>
          </p:blipFill>
          <p:spPr bwMode="auto">
            <a:xfrm>
              <a:off x="4889398" y="2135601"/>
              <a:ext cx="1087851" cy="755097"/>
            </a:xfrm>
            <a:prstGeom prst="rect">
              <a:avLst/>
            </a:prstGeom>
            <a:noFill/>
            <a:ln w="9525">
              <a:noFill/>
              <a:miter lim="800000"/>
              <a:headEnd/>
              <a:tailEnd/>
            </a:ln>
          </p:spPr>
        </p:pic>
        <p:sp>
          <p:nvSpPr>
            <p:cNvPr id="184" name="TextBox 183"/>
            <p:cNvSpPr txBox="1"/>
            <p:nvPr/>
          </p:nvSpPr>
          <p:spPr>
            <a:xfrm>
              <a:off x="4336473" y="1355767"/>
              <a:ext cx="1818904" cy="299818"/>
            </a:xfrm>
            <a:prstGeom prst="rect">
              <a:avLst/>
            </a:prstGeom>
            <a:noFill/>
          </p:spPr>
          <p:txBody>
            <a:bodyPr wrap="square" rtlCol="0">
              <a:spAutoFit/>
            </a:bodyPr>
            <a:lstStyle/>
            <a:p>
              <a:pPr algn="ctr"/>
              <a:r>
                <a:rPr lang="en-GB" sz="700" dirty="0" smtClean="0"/>
                <a:t>Windows Load Balancing</a:t>
              </a:r>
              <a:endParaRPr lang="en-GB" sz="700" i="1" dirty="0" smtClean="0"/>
            </a:p>
          </p:txBody>
        </p:sp>
      </p:grpSp>
      <p:cxnSp>
        <p:nvCxnSpPr>
          <p:cNvPr id="190" name="Straight Arrow Connector 189"/>
          <p:cNvCxnSpPr>
            <a:stCxn id="178" idx="3"/>
            <a:endCxn id="54" idx="1"/>
          </p:cNvCxnSpPr>
          <p:nvPr/>
        </p:nvCxnSpPr>
        <p:spPr>
          <a:xfrm flipV="1">
            <a:off x="6291943" y="2431472"/>
            <a:ext cx="817418" cy="2471058"/>
          </a:xfrm>
          <a:prstGeom prst="straightConnector1">
            <a:avLst/>
          </a:prstGeom>
          <a:ln>
            <a:solidFill>
              <a:schemeClr val="tx1">
                <a:lumMod val="95000"/>
                <a:lumOff val="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519" name="Rounded Rectangle 518"/>
          <p:cNvSpPr/>
          <p:nvPr/>
        </p:nvSpPr>
        <p:spPr>
          <a:xfrm>
            <a:off x="3075709" y="3895106"/>
            <a:ext cx="3503221" cy="2802577"/>
          </a:xfrm>
          <a:prstGeom prst="round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TextBox 519"/>
          <p:cNvSpPr txBox="1"/>
          <p:nvPr/>
        </p:nvSpPr>
        <p:spPr>
          <a:xfrm>
            <a:off x="5260769" y="6056416"/>
            <a:ext cx="1163782" cy="369332"/>
          </a:xfrm>
          <a:prstGeom prst="rect">
            <a:avLst/>
          </a:prstGeom>
          <a:noFill/>
        </p:spPr>
        <p:txBody>
          <a:bodyPr wrap="square" rtlCol="0">
            <a:spAutoFit/>
          </a:bodyPr>
          <a:lstStyle/>
          <a:p>
            <a:r>
              <a:rPr lang="en-GB" dirty="0" smtClean="0"/>
              <a:t>Site 2</a:t>
            </a:r>
            <a:endParaRPr lang="en-GB" dirty="0"/>
          </a:p>
        </p:txBody>
      </p:sp>
      <p:sp>
        <p:nvSpPr>
          <p:cNvPr id="521" name="Rounded Rectangle 520"/>
          <p:cNvSpPr/>
          <p:nvPr/>
        </p:nvSpPr>
        <p:spPr>
          <a:xfrm>
            <a:off x="3121232" y="995547"/>
            <a:ext cx="3503221" cy="2802577"/>
          </a:xfrm>
          <a:prstGeom prst="roundRect">
            <a:avLst/>
          </a:prstGeom>
          <a:solidFill>
            <a:schemeClr val="accent6">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2" name="TextBox 521"/>
          <p:cNvSpPr txBox="1"/>
          <p:nvPr/>
        </p:nvSpPr>
        <p:spPr>
          <a:xfrm>
            <a:off x="5199414" y="2812473"/>
            <a:ext cx="1163782" cy="369332"/>
          </a:xfrm>
          <a:prstGeom prst="rect">
            <a:avLst/>
          </a:prstGeom>
          <a:noFill/>
        </p:spPr>
        <p:txBody>
          <a:bodyPr wrap="square" rtlCol="0">
            <a:spAutoFit/>
          </a:bodyPr>
          <a:lstStyle/>
          <a:p>
            <a:r>
              <a:rPr lang="en-GB" dirty="0" smtClean="0"/>
              <a:t>Site 1</a:t>
            </a:r>
            <a:endParaRPr lang="en-GB"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 Database Replication</a:t>
            </a:r>
            <a:endParaRPr lang="en-GB" dirty="0"/>
          </a:p>
        </p:txBody>
      </p:sp>
      <p:sp>
        <p:nvSpPr>
          <p:cNvPr id="3" name="Content Placeholder 2"/>
          <p:cNvSpPr>
            <a:spLocks noGrp="1"/>
          </p:cNvSpPr>
          <p:nvPr>
            <p:ph sz="half" idx="1"/>
          </p:nvPr>
        </p:nvSpPr>
        <p:spPr>
          <a:xfrm>
            <a:off x="457200" y="1064526"/>
            <a:ext cx="8209128" cy="5061638"/>
          </a:xfrm>
        </p:spPr>
        <p:txBody>
          <a:bodyPr/>
          <a:lstStyle/>
          <a:p>
            <a:r>
              <a:rPr lang="en-GB" dirty="0" smtClean="0"/>
              <a:t>Used in multi site environments</a:t>
            </a:r>
          </a:p>
          <a:p>
            <a:r>
              <a:rPr lang="en-GB" dirty="0" smtClean="0"/>
              <a:t>Allows users to roam</a:t>
            </a:r>
          </a:p>
          <a:p>
            <a:r>
              <a:rPr lang="en-GB" dirty="0" smtClean="0"/>
              <a:t>Uses sequel “merge” replication</a:t>
            </a:r>
          </a:p>
          <a:p>
            <a:r>
              <a:rPr lang="en-GB" dirty="0" smtClean="0"/>
              <a:t>One becomes the “publisher,”</a:t>
            </a:r>
          </a:p>
          <a:p>
            <a:r>
              <a:rPr lang="en-GB" dirty="0" smtClean="0"/>
              <a:t>Others become subscribers</a:t>
            </a:r>
          </a:p>
          <a:p>
            <a:r>
              <a:rPr lang="en-GB" dirty="0" smtClean="0"/>
              <a:t>In the event of conflict the publisher wins</a:t>
            </a:r>
          </a:p>
          <a:p>
            <a:r>
              <a:rPr lang="en-GB" dirty="0" smtClean="0"/>
              <a:t>Snapshots are</a:t>
            </a:r>
            <a:br>
              <a:rPr lang="en-GB" dirty="0" smtClean="0"/>
            </a:br>
            <a:r>
              <a:rPr lang="en-GB" dirty="0" smtClean="0"/>
              <a:t>not replicated</a:t>
            </a:r>
          </a:p>
          <a:p>
            <a:pPr>
              <a:buNone/>
            </a:pPr>
            <a:r>
              <a:rPr lang="en-GB" dirty="0" smtClean="0"/>
              <a:t/>
            </a:r>
            <a:br>
              <a:rPr lang="en-GB" dirty="0" smtClean="0"/>
            </a:br>
            <a:endParaRPr lang="en-GB" dirty="0"/>
          </a:p>
        </p:txBody>
      </p:sp>
      <p:pic>
        <p:nvPicPr>
          <p:cNvPr id="5" name="Picture 4"/>
          <p:cNvPicPr/>
          <p:nvPr/>
        </p:nvPicPr>
        <p:blipFill>
          <a:blip r:embed="rId2" cstate="print"/>
          <a:srcRect/>
          <a:stretch>
            <a:fillRect/>
          </a:stretch>
        </p:blipFill>
        <p:spPr bwMode="auto">
          <a:xfrm>
            <a:off x="3653771" y="4132243"/>
            <a:ext cx="3774440" cy="236029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 Database Replication</a:t>
            </a:r>
            <a:endParaRPr lang="en-GB" dirty="0"/>
          </a:p>
        </p:txBody>
      </p:sp>
      <p:sp>
        <p:nvSpPr>
          <p:cNvPr id="3" name="Content Placeholder 2"/>
          <p:cNvSpPr>
            <a:spLocks noGrp="1"/>
          </p:cNvSpPr>
          <p:nvPr>
            <p:ph idx="1"/>
          </p:nvPr>
        </p:nvSpPr>
        <p:spPr/>
        <p:txBody>
          <a:bodyPr/>
          <a:lstStyle/>
          <a:p>
            <a:r>
              <a:rPr lang="en-GB" sz="1400" dirty="0" smtClean="0"/>
              <a:t>Two publications are made available by the master:</a:t>
            </a:r>
          </a:p>
          <a:p>
            <a:pPr lvl="1"/>
            <a:r>
              <a:rPr lang="en-GB" sz="1400" dirty="0" smtClean="0"/>
              <a:t>1. </a:t>
            </a:r>
            <a:r>
              <a:rPr lang="en-GB" sz="1400" dirty="0" err="1" smtClean="0"/>
              <a:t>Config</a:t>
            </a:r>
            <a:r>
              <a:rPr lang="en-GB" sz="1400" dirty="0" smtClean="0"/>
              <a:t>- all the configuration data (</a:t>
            </a:r>
            <a:r>
              <a:rPr lang="en-GB" sz="1400" dirty="0" err="1" smtClean="0"/>
              <a:t>ie</a:t>
            </a:r>
            <a:r>
              <a:rPr lang="en-GB" sz="1400" dirty="0" smtClean="0"/>
              <a:t>. data set up by the console). The merge agent runs every 5 minutes</a:t>
            </a:r>
          </a:p>
          <a:p>
            <a:pPr lvl="1"/>
            <a:r>
              <a:rPr lang="en-GB" sz="1400" dirty="0" smtClean="0"/>
              <a:t>2. Data: The actual personalization data (users and application settings). The merge agent runs daily at midnight.</a:t>
            </a:r>
          </a:p>
          <a:p>
            <a:r>
              <a:rPr lang="en-GB" sz="1400" dirty="0" smtClean="0"/>
              <a:t>Subscriptions to these publications are set up for each slave. </a:t>
            </a:r>
          </a:p>
          <a:p>
            <a:r>
              <a:rPr lang="en-GB" sz="1400" dirty="0" smtClean="0"/>
              <a:t>These are “updatable push merge”</a:t>
            </a:r>
          </a:p>
          <a:p>
            <a:r>
              <a:rPr lang="en-GB" sz="1400" dirty="0" smtClean="0"/>
              <a:t>subscriptions. </a:t>
            </a:r>
          </a:p>
          <a:p>
            <a:r>
              <a:rPr lang="en-GB" sz="1400" dirty="0" smtClean="0"/>
              <a:t>This means data from the publisher is merged with data on the subscriber, updates made on the subscriber are propagated back to the publisher, and the subscription agent runs on the publisher (hence “push”).</a:t>
            </a:r>
          </a:p>
          <a:p>
            <a:r>
              <a:rPr lang="en-GB" sz="1400" dirty="0" smtClean="0"/>
              <a:t>Data transferred consists only of changes made, so slaves must be initialized from a snapshot stored on the publisher.</a:t>
            </a:r>
          </a:p>
          <a:p>
            <a:r>
              <a:rPr lang="en-GB" sz="1400" dirty="0" smtClean="0"/>
              <a:t>A “Synchronize Site Databases” button is provided which runs the stored procedure “</a:t>
            </a:r>
            <a:r>
              <a:rPr lang="en-GB" sz="1400" dirty="0" err="1" smtClean="0"/>
              <a:t>ForceReplicationNow</a:t>
            </a:r>
            <a:r>
              <a:rPr lang="en-GB" sz="1400" dirty="0" smtClean="0"/>
              <a:t>”. </a:t>
            </a:r>
            <a:endParaRPr lang="en-GB" sz="1400" dirty="0"/>
          </a:p>
        </p:txBody>
      </p:sp>
      <p:pic>
        <p:nvPicPr>
          <p:cNvPr id="4" name="Picture 3"/>
          <p:cNvPicPr/>
          <p:nvPr/>
        </p:nvPicPr>
        <p:blipFill>
          <a:blip r:embed="rId2" cstate="print"/>
          <a:srcRect/>
          <a:stretch>
            <a:fillRect/>
          </a:stretch>
        </p:blipFill>
        <p:spPr bwMode="auto">
          <a:xfrm>
            <a:off x="4640381" y="5354756"/>
            <a:ext cx="2838450" cy="9525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 Database Replication</a:t>
            </a:r>
            <a:endParaRPr lang="en-GB" dirty="0"/>
          </a:p>
        </p:txBody>
      </p:sp>
      <p:sp>
        <p:nvSpPr>
          <p:cNvPr id="3" name="Content Placeholder 2"/>
          <p:cNvSpPr>
            <a:spLocks noGrp="1"/>
          </p:cNvSpPr>
          <p:nvPr>
            <p:ph sz="half" idx="1"/>
          </p:nvPr>
        </p:nvSpPr>
        <p:spPr>
          <a:xfrm>
            <a:off x="457200" y="1064526"/>
            <a:ext cx="8209128" cy="5061638"/>
          </a:xfrm>
        </p:spPr>
        <p:txBody>
          <a:bodyPr/>
          <a:lstStyle/>
          <a:p>
            <a:r>
              <a:rPr lang="en-GB" dirty="0" smtClean="0"/>
              <a:t>Scripts found....</a:t>
            </a:r>
          </a:p>
          <a:p>
            <a:pPr lvl="1"/>
            <a:r>
              <a:rPr lang="en-US" dirty="0" smtClean="0"/>
              <a:t>c:\Program Files\AppSense\Environment Manager\Personalization Server\Replication\</a:t>
            </a:r>
            <a:br>
              <a:rPr lang="en-US" dirty="0" smtClean="0"/>
            </a:br>
            <a:endParaRPr lang="en-US" dirty="0" smtClean="0"/>
          </a:p>
          <a:p>
            <a:r>
              <a:rPr lang="en-US" dirty="0" smtClean="0"/>
              <a:t>SQL Replication Best Practice Doc</a:t>
            </a:r>
            <a:endParaRPr lang="en-GB" dirty="0" smtClean="0"/>
          </a:p>
          <a:p>
            <a:pPr lvl="1"/>
            <a:endParaRPr lang="en-GB" dirty="0" smtClean="0"/>
          </a:p>
          <a:p>
            <a:pPr lvl="1"/>
            <a:endParaRPr lang="en-GB" dirty="0" smtClean="0"/>
          </a:p>
          <a:p>
            <a:pPr>
              <a:buNone/>
            </a:pPr>
            <a:r>
              <a:rPr lang="en-GB" dirty="0" smtClean="0"/>
              <a:t/>
            </a:r>
            <a:br>
              <a:rPr lang="en-GB" dirty="0" smtClean="0"/>
            </a:b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p:txBody>
          <a:bodyPr/>
          <a:lstStyle/>
          <a:p>
            <a:r>
              <a:rPr lang="de-DE" dirty="0" smtClean="0"/>
              <a:t>AppSense in Streamed OS</a:t>
            </a:r>
            <a:endParaRPr lang="de-DE"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Provisioning Server</a:t>
            </a:r>
            <a:endParaRPr lang="en-GB" dirty="0"/>
          </a:p>
        </p:txBody>
      </p:sp>
      <p:sp>
        <p:nvSpPr>
          <p:cNvPr id="3" name="Content Placeholder 2"/>
          <p:cNvSpPr>
            <a:spLocks noGrp="1"/>
          </p:cNvSpPr>
          <p:nvPr>
            <p:ph idx="1"/>
          </p:nvPr>
        </p:nvSpPr>
        <p:spPr/>
        <p:txBody>
          <a:bodyPr/>
          <a:lstStyle/>
          <a:p>
            <a:r>
              <a:rPr lang="en-GB" dirty="0" smtClean="0"/>
              <a:t>Installation of most agents cause a reboot</a:t>
            </a:r>
          </a:p>
          <a:p>
            <a:pPr lvl="1"/>
            <a:r>
              <a:rPr lang="en-GB" dirty="0" smtClean="0"/>
              <a:t>No good in CPS environment</a:t>
            </a:r>
          </a:p>
          <a:p>
            <a:r>
              <a:rPr lang="en-GB" dirty="0" smtClean="0"/>
              <a:t>Agents must be installed in “Private” mode</a:t>
            </a:r>
          </a:p>
          <a:p>
            <a:r>
              <a:rPr lang="en-GB" dirty="0" smtClean="0"/>
              <a:t>Need to install all agents – not just the </a:t>
            </a:r>
            <a:r>
              <a:rPr lang="en-GB" dirty="0" err="1" smtClean="0"/>
              <a:t>CCA</a:t>
            </a:r>
            <a:endParaRPr lang="en-GB" dirty="0" smtClean="0"/>
          </a:p>
          <a:p>
            <a:pPr lvl="1"/>
            <a:r>
              <a:rPr lang="en-GB" dirty="0" smtClean="0"/>
              <a:t>No Need to install the </a:t>
            </a:r>
            <a:r>
              <a:rPr lang="en-GB" dirty="0" err="1" smtClean="0"/>
              <a:t>configs</a:t>
            </a:r>
            <a:r>
              <a:rPr lang="en-GB" dirty="0" smtClean="0"/>
              <a:t> *</a:t>
            </a:r>
            <a:br>
              <a:rPr lang="en-GB" dirty="0" smtClean="0"/>
            </a:br>
            <a:endParaRPr lang="en-GB" dirty="0" smtClean="0"/>
          </a:p>
          <a:p>
            <a:r>
              <a:rPr lang="en-GB" dirty="0" smtClean="0"/>
              <a:t>Once the </a:t>
            </a:r>
            <a:r>
              <a:rPr lang="en-GB" dirty="0" err="1" smtClean="0"/>
              <a:t>vDisk</a:t>
            </a:r>
            <a:r>
              <a:rPr lang="en-GB" dirty="0" smtClean="0"/>
              <a:t> is in READ ONLY the machine will start with all agents installed and contact the AMC</a:t>
            </a:r>
          </a:p>
          <a:p>
            <a:endParaRPr lang="en-GB"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Provisioning Server</a:t>
            </a:r>
            <a:endParaRPr lang="en-GB" dirty="0"/>
          </a:p>
        </p:txBody>
      </p:sp>
      <p:pic>
        <p:nvPicPr>
          <p:cNvPr id="4" name="Picture 3"/>
          <p:cNvPicPr/>
          <p:nvPr/>
        </p:nvPicPr>
        <p:blipFill>
          <a:blip r:embed="rId2" cstate="print"/>
          <a:srcRect/>
          <a:stretch>
            <a:fillRect/>
          </a:stretch>
        </p:blipFill>
        <p:spPr bwMode="auto">
          <a:xfrm>
            <a:off x="1501253" y="1801504"/>
            <a:ext cx="5964072" cy="3330054"/>
          </a:xfrm>
          <a:prstGeom prst="rect">
            <a:avLst/>
          </a:prstGeom>
          <a:noFill/>
          <a:ln w="9525">
            <a:noFill/>
            <a:miter lim="800000"/>
            <a:headEnd/>
            <a:tailEnd/>
          </a:ln>
        </p:spPr>
      </p:pic>
      <p:sp>
        <p:nvSpPr>
          <p:cNvPr id="5" name="TextBox 4"/>
          <p:cNvSpPr txBox="1"/>
          <p:nvPr/>
        </p:nvSpPr>
        <p:spPr>
          <a:xfrm>
            <a:off x="573206" y="1160060"/>
            <a:ext cx="7915701" cy="369332"/>
          </a:xfrm>
          <a:prstGeom prst="rect">
            <a:avLst/>
          </a:prstGeom>
          <a:noFill/>
        </p:spPr>
        <p:txBody>
          <a:bodyPr wrap="square" rtlCol="0">
            <a:spAutoFit/>
          </a:bodyPr>
          <a:lstStyle/>
          <a:p>
            <a:pPr>
              <a:buFont typeface="Arial" pitchFamily="34" charset="0"/>
              <a:buChar char="•"/>
            </a:pPr>
            <a:r>
              <a:rPr lang="en-GB" dirty="0" smtClean="0"/>
              <a:t> Must allow </a:t>
            </a:r>
            <a:r>
              <a:rPr lang="en-GB" dirty="0" err="1" smtClean="0"/>
              <a:t>CCA</a:t>
            </a:r>
            <a:r>
              <a:rPr lang="en-GB" dirty="0" smtClean="0"/>
              <a:t> to self register</a:t>
            </a: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Provisioning Server</a:t>
            </a:r>
            <a:endParaRPr lang="en-GB" dirty="0"/>
          </a:p>
        </p:txBody>
      </p:sp>
      <p:sp>
        <p:nvSpPr>
          <p:cNvPr id="3" name="Content Placeholder 2"/>
          <p:cNvSpPr>
            <a:spLocks noGrp="1"/>
          </p:cNvSpPr>
          <p:nvPr>
            <p:ph sz="half" idx="1"/>
          </p:nvPr>
        </p:nvSpPr>
        <p:spPr>
          <a:xfrm>
            <a:off x="429904" y="1013347"/>
            <a:ext cx="8059003" cy="3558654"/>
          </a:xfrm>
        </p:spPr>
        <p:txBody>
          <a:bodyPr/>
          <a:lstStyle/>
          <a:p>
            <a:r>
              <a:rPr lang="en-GB" sz="2400" dirty="0" smtClean="0"/>
              <a:t>The agents will not download as they are already present</a:t>
            </a:r>
          </a:p>
          <a:p>
            <a:pPr lvl="1"/>
            <a:r>
              <a:rPr lang="en-GB" sz="2000" dirty="0" smtClean="0"/>
              <a:t>Check Add/Remove Programs</a:t>
            </a:r>
          </a:p>
          <a:p>
            <a:r>
              <a:rPr lang="en-GB" sz="2400" dirty="0" smtClean="0"/>
              <a:t>All </a:t>
            </a:r>
            <a:r>
              <a:rPr lang="en-GB" sz="2400" dirty="0" err="1" smtClean="0"/>
              <a:t>configs</a:t>
            </a:r>
            <a:r>
              <a:rPr lang="en-GB" sz="2400" dirty="0" smtClean="0"/>
              <a:t> for the group will be downloaded</a:t>
            </a:r>
            <a:br>
              <a:rPr lang="en-GB" sz="2400" dirty="0" smtClean="0"/>
            </a:br>
            <a:endParaRPr lang="en-GB" sz="2400" dirty="0" smtClean="0"/>
          </a:p>
          <a:p>
            <a:r>
              <a:rPr lang="en-GB" sz="2400" dirty="0" smtClean="0"/>
              <a:t>* If </a:t>
            </a:r>
            <a:r>
              <a:rPr lang="en-GB" sz="2400" dirty="0" err="1" smtClean="0"/>
              <a:t>EM</a:t>
            </a:r>
            <a:r>
              <a:rPr lang="en-GB" sz="2400" dirty="0" smtClean="0"/>
              <a:t> Start Up Actions are being used then the </a:t>
            </a:r>
            <a:r>
              <a:rPr lang="en-GB" sz="2400" dirty="0" err="1" smtClean="0"/>
              <a:t>EM</a:t>
            </a:r>
            <a:r>
              <a:rPr lang="en-GB" sz="2400" dirty="0" smtClean="0"/>
              <a:t> </a:t>
            </a:r>
            <a:r>
              <a:rPr lang="en-GB" sz="2400" dirty="0" err="1" smtClean="0"/>
              <a:t>config</a:t>
            </a:r>
            <a:r>
              <a:rPr lang="en-GB" sz="2400" dirty="0" smtClean="0"/>
              <a:t> MUST be installed when the </a:t>
            </a:r>
            <a:r>
              <a:rPr lang="en-GB" sz="2400" dirty="0" err="1" smtClean="0"/>
              <a:t>vdisk</a:t>
            </a:r>
            <a:r>
              <a:rPr lang="en-GB" sz="2400" dirty="0" smtClean="0"/>
              <a:t> is in private mode!</a:t>
            </a:r>
            <a:endParaRPr lang="en-GB" sz="2400" dirty="0"/>
          </a:p>
        </p:txBody>
      </p:sp>
      <p:pic>
        <p:nvPicPr>
          <p:cNvPr id="202754" name="Picture 2"/>
          <p:cNvPicPr>
            <a:picLocks noChangeAspect="1" noChangeArrowheads="1"/>
          </p:cNvPicPr>
          <p:nvPr/>
        </p:nvPicPr>
        <p:blipFill>
          <a:blip r:embed="rId2" cstate="print"/>
          <a:srcRect/>
          <a:stretch>
            <a:fillRect/>
          </a:stretch>
        </p:blipFill>
        <p:spPr bwMode="auto">
          <a:xfrm>
            <a:off x="2970735" y="4101202"/>
            <a:ext cx="3989624" cy="219148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escription0 xmlns="9d26b845-39de-455c-899c-95dd56589630">Current brand blank master presentation template for all territories.</description0>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2EF5F8C7B71D54BA9BE35161F9EF7C5" ma:contentTypeVersion="2" ma:contentTypeDescription="Create a new document." ma:contentTypeScope="" ma:versionID="2b3273145171c299fd4516f2ec5fa37e">
  <xsd:schema xmlns:xsd="http://www.w3.org/2001/XMLSchema" xmlns:p="http://schemas.microsoft.com/office/2006/metadata/properties" xmlns:ns2="9d26b845-39de-455c-899c-95dd56589630" targetNamespace="http://schemas.microsoft.com/office/2006/metadata/properties" ma:root="true" ma:fieldsID="26b06ef6efaf6791950537c7bcf8049c" ns2:_="">
    <xsd:import namespace="9d26b845-39de-455c-899c-95dd56589630"/>
    <xsd:element name="properties">
      <xsd:complexType>
        <xsd:sequence>
          <xsd:element name="documentManagement">
            <xsd:complexType>
              <xsd:all>
                <xsd:element ref="ns2:description0"/>
              </xsd:all>
            </xsd:complexType>
          </xsd:element>
        </xsd:sequence>
      </xsd:complexType>
    </xsd:element>
  </xsd:schema>
  <xsd:schema xmlns:xsd="http://www.w3.org/2001/XMLSchema" xmlns:dms="http://schemas.microsoft.com/office/2006/documentManagement/types" targetNamespace="9d26b845-39de-455c-899c-95dd56589630" elementFormDefault="qualified">
    <xsd:import namespace="http://schemas.microsoft.com/office/2006/documentManagement/types"/>
    <xsd:element name="description0" ma:index="8" ma:displayName="Description" ma:default=""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4483DB1-BD16-42F6-AEF3-6BCB8ABDAC50}">
  <ds:schemaRefs>
    <ds:schemaRef ds:uri="http://schemas.microsoft.com/office/2006/metadata/properties"/>
    <ds:schemaRef ds:uri="9d26b845-39de-455c-899c-95dd56589630"/>
  </ds:schemaRefs>
</ds:datastoreItem>
</file>

<file path=customXml/itemProps2.xml><?xml version="1.0" encoding="utf-8"?>
<ds:datastoreItem xmlns:ds="http://schemas.openxmlformats.org/officeDocument/2006/customXml" ds:itemID="{78CE3974-5945-4344-B54C-A024D8F1D3D5}">
  <ds:schemaRefs>
    <ds:schemaRef ds:uri="http://schemas.microsoft.com/office/2006/metadata/longProperties"/>
  </ds:schemaRefs>
</ds:datastoreItem>
</file>

<file path=customXml/itemProps3.xml><?xml version="1.0" encoding="utf-8"?>
<ds:datastoreItem xmlns:ds="http://schemas.openxmlformats.org/officeDocument/2006/customXml" ds:itemID="{F5101BA6-86DE-4A64-883F-92C21E7F2E0E}">
  <ds:schemaRefs>
    <ds:schemaRef ds:uri="http://schemas.microsoft.com/sharepoint/v3/contenttype/forms"/>
  </ds:schemaRefs>
</ds:datastoreItem>
</file>

<file path=customXml/itemProps4.xml><?xml version="1.0" encoding="utf-8"?>
<ds:datastoreItem xmlns:ds="http://schemas.openxmlformats.org/officeDocument/2006/customXml" ds:itemID="{DED0305D-6ACA-4EF9-AEB8-03F1EB61D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6b845-39de-455c-899c-95dd5658963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AppSense - uem 2008</Template>
  <TotalTime>1470</TotalTime>
  <Words>6005</Words>
  <Application>Microsoft Office PowerPoint</Application>
  <PresentationFormat>On-screen Show (4:3)</PresentationFormat>
  <Paragraphs>1126</Paragraphs>
  <Slides>142</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142</vt:i4>
      </vt:variant>
    </vt:vector>
  </HeadingPairs>
  <TitlesOfParts>
    <vt:vector size="146" baseType="lpstr">
      <vt:lpstr>2_Custom Design</vt:lpstr>
      <vt:lpstr>4_Custom Design</vt:lpstr>
      <vt:lpstr>Benutzerdefiniertes Design</vt:lpstr>
      <vt:lpstr>Visio</vt:lpstr>
      <vt:lpstr>Slide 1</vt:lpstr>
      <vt:lpstr>Agenda</vt:lpstr>
      <vt:lpstr>Latest Versions</vt:lpstr>
      <vt:lpstr>Slide 4</vt:lpstr>
      <vt:lpstr>Slide 5</vt:lpstr>
      <vt:lpstr>Slide 6</vt:lpstr>
      <vt:lpstr>Slide 7</vt:lpstr>
      <vt:lpstr>The Third Layer – User Personality</vt:lpstr>
      <vt:lpstr>The User Personality</vt:lpstr>
      <vt:lpstr>Introducing user environment management</vt:lpstr>
      <vt:lpstr>Slide 11</vt:lpstr>
      <vt:lpstr>AppSense Solution Set</vt:lpstr>
      <vt:lpstr>Slide 13</vt:lpstr>
      <vt:lpstr>Slide 14</vt:lpstr>
      <vt:lpstr>Slide 15</vt:lpstr>
      <vt:lpstr>Some Basics</vt:lpstr>
      <vt:lpstr>Manual Installation of CCA</vt:lpstr>
      <vt:lpstr>Slide 18</vt:lpstr>
      <vt:lpstr>AppSense Environment Manager 8.0 SP1</vt:lpstr>
      <vt:lpstr>AppSense Environment Manager 8.0 SP1</vt:lpstr>
      <vt:lpstr>AppSense Environment Manager 8.0 SP2</vt:lpstr>
      <vt:lpstr>AppSense Environment Manager 8.0 SP2</vt:lpstr>
      <vt:lpstr>Slide 23</vt:lpstr>
      <vt:lpstr>Slide 24</vt:lpstr>
      <vt:lpstr>AppSense Environment Manager Policy - Goals</vt:lpstr>
      <vt:lpstr>AppSense Environment Manager Policy - Basics</vt:lpstr>
      <vt:lpstr>AppSense Environment Manager Policy - Nodes</vt:lpstr>
      <vt:lpstr>AppSense Environment Manager Policy - Nodes</vt:lpstr>
      <vt:lpstr>AppSense Environment Manager Policy - Nodes</vt:lpstr>
      <vt:lpstr>AppSense Environment Manager Policy - Actions</vt:lpstr>
      <vt:lpstr>AppSense Environment Manager Policy – Conditions</vt:lpstr>
      <vt:lpstr>Appsense Environment Manager Policy - Conditions</vt:lpstr>
      <vt:lpstr>AppSense Environment Manager Policy – Actions + Conditions</vt:lpstr>
      <vt:lpstr>AppSense Environment Manager Policy – Reusable Nodes and Conditions</vt:lpstr>
      <vt:lpstr>AppSense Environment Manager Policy – Best Practices</vt:lpstr>
      <vt:lpstr>AppSense Environment Manager Policy – Best Practices</vt:lpstr>
      <vt:lpstr>AppSense Environment Manager Policy – Best Practices</vt:lpstr>
      <vt:lpstr>Slide 38</vt:lpstr>
      <vt:lpstr>How works User Personalization (write)</vt:lpstr>
      <vt:lpstr>How works User Personalization (read)</vt:lpstr>
      <vt:lpstr>How works User Personalization (read) Missing file in AppSense Virtual Cache</vt:lpstr>
      <vt:lpstr>How works User Personalization (read) Two Application &amp; One User Setting File</vt:lpstr>
      <vt:lpstr>How works User Personalization (read) Two Application &amp; One User Setting File (Application Group)</vt:lpstr>
      <vt:lpstr>How works User Personalization (Migration Mode) During Read Process</vt:lpstr>
      <vt:lpstr>Slide 45</vt:lpstr>
      <vt:lpstr>EM Personalisation Server - Best Practice</vt:lpstr>
      <vt:lpstr>Enabling User Personalization</vt:lpstr>
      <vt:lpstr>Enabling User Personalization</vt:lpstr>
      <vt:lpstr>Personalization Group Usage </vt:lpstr>
      <vt:lpstr>Personalization Group Usage</vt:lpstr>
      <vt:lpstr>Excluding Users from User Personalization</vt:lpstr>
      <vt:lpstr>Moving Users Between Personalization Groups</vt:lpstr>
      <vt:lpstr>Moving Users Between Personalization Group</vt:lpstr>
      <vt:lpstr>Moving Users Between Personalization Groups</vt:lpstr>
      <vt:lpstr>Personalization Server – Application Groups</vt:lpstr>
      <vt:lpstr>Personalization Server – Desktop Settings</vt:lpstr>
      <vt:lpstr>AppSense Personalization Server - Configuration</vt:lpstr>
      <vt:lpstr>Allow Offline Mode</vt:lpstr>
      <vt:lpstr>Offline Resiliency</vt:lpstr>
      <vt:lpstr>Discover All Processes</vt:lpstr>
      <vt:lpstr>Discover All Processes</vt:lpstr>
      <vt:lpstr>Manage All Processes</vt:lpstr>
      <vt:lpstr>Whitelist and Blacklist</vt:lpstr>
      <vt:lpstr>Personalization Server – Creating Applications </vt:lpstr>
      <vt:lpstr>Application Groups</vt:lpstr>
      <vt:lpstr>Manage Desktop Settings</vt:lpstr>
      <vt:lpstr>Manage Certificates</vt:lpstr>
      <vt:lpstr>Migrate Existing Profiles</vt:lpstr>
      <vt:lpstr>Sites</vt:lpstr>
      <vt:lpstr>Database Replication &amp; Synchronization</vt:lpstr>
      <vt:lpstr>Best Practice Microsoft Outlook</vt:lpstr>
      <vt:lpstr>Slide 72</vt:lpstr>
      <vt:lpstr>Troubleshooting</vt:lpstr>
      <vt:lpstr>Enable Logging</vt:lpstr>
      <vt:lpstr>EM Logger tool</vt:lpstr>
      <vt:lpstr>Collect the logs</vt:lpstr>
      <vt:lpstr>Slide 77</vt:lpstr>
      <vt:lpstr>Personalisation</vt:lpstr>
      <vt:lpstr>Confirm you have at least one site</vt:lpstr>
      <vt:lpstr>How to test the Personalisation Server Connection</vt:lpstr>
      <vt:lpstr>How to test the Personalisation Server Connection</vt:lpstr>
      <vt:lpstr>Check the PVC has loaded..</vt:lpstr>
      <vt:lpstr>Slide 83</vt:lpstr>
      <vt:lpstr>AppSense Management Console</vt:lpstr>
      <vt:lpstr>AMC Sizing</vt:lpstr>
      <vt:lpstr>Personalisation Server</vt:lpstr>
      <vt:lpstr>Personalisation Server Sizing</vt:lpstr>
      <vt:lpstr>V8 Architecture – Management Communication</vt:lpstr>
      <vt:lpstr>V8 Architecture – Summary</vt:lpstr>
      <vt:lpstr>V8 Architecture – DB Scalability</vt:lpstr>
      <vt:lpstr>V8 Architecture – AMC and PS Server Scalability</vt:lpstr>
      <vt:lpstr>V8 Architecture – Failover / Proxy / MultiSite</vt:lpstr>
      <vt:lpstr>PS Database Replication</vt:lpstr>
      <vt:lpstr>PS Database Replication</vt:lpstr>
      <vt:lpstr>PS Database Replication</vt:lpstr>
      <vt:lpstr>Slide 96</vt:lpstr>
      <vt:lpstr>Citrix Provisioning Server</vt:lpstr>
      <vt:lpstr>Citrix Provisioning Server</vt:lpstr>
      <vt:lpstr>Citrix Provisioning Server</vt:lpstr>
      <vt:lpstr>Citrix Provisioning Server</vt:lpstr>
      <vt:lpstr>Slide 101</vt:lpstr>
      <vt:lpstr>Streamed Apps</vt:lpstr>
      <vt:lpstr>SVS</vt:lpstr>
      <vt:lpstr>App V </vt:lpstr>
      <vt:lpstr>Citrix Streamed Apps</vt:lpstr>
      <vt:lpstr>Slide 106</vt:lpstr>
      <vt:lpstr>Performance Manager – Default Configuration</vt:lpstr>
      <vt:lpstr>Smart Scheduling</vt:lpstr>
      <vt:lpstr>Smart Scheduling</vt:lpstr>
      <vt:lpstr>Thread Throttling</vt:lpstr>
      <vt:lpstr>DLL Optimization - Analysis</vt:lpstr>
      <vt:lpstr>DLL Optimization - Optimization</vt:lpstr>
      <vt:lpstr>Feature Options</vt:lpstr>
      <vt:lpstr>Session Idle Time Out</vt:lpstr>
      <vt:lpstr>AppSense Performance Manager 8.0 SP2</vt:lpstr>
      <vt:lpstr>Statistics</vt:lpstr>
      <vt:lpstr>Adding the LSS</vt:lpstr>
      <vt:lpstr>Statistics - Reporting</vt:lpstr>
      <vt:lpstr>Collecting Stats</vt:lpstr>
      <vt:lpstr>Stats Collection</vt:lpstr>
      <vt:lpstr>Slide 121</vt:lpstr>
      <vt:lpstr>Slide 122</vt:lpstr>
      <vt:lpstr>Default Configurations</vt:lpstr>
      <vt:lpstr>What wins?</vt:lpstr>
      <vt:lpstr>Trusted Owners in Windows Desktop vs Server.</vt:lpstr>
      <vt:lpstr>Trusted Owners</vt:lpstr>
      <vt:lpstr>Best Practice</vt:lpstr>
      <vt:lpstr>Slide 128</vt:lpstr>
      <vt:lpstr>Application Network Access Control</vt:lpstr>
      <vt:lpstr>ANAC How it works</vt:lpstr>
      <vt:lpstr>Why use ANAC?</vt:lpstr>
      <vt:lpstr>Role Based Network Access</vt:lpstr>
      <vt:lpstr>ANAC How it works</vt:lpstr>
      <vt:lpstr>ANAC how to use, Controlling IPs</vt:lpstr>
      <vt:lpstr>ANAC how to use, Controlling host names</vt:lpstr>
      <vt:lpstr>ANAC how to use, Controlling access to UNCs</vt:lpstr>
      <vt:lpstr>ANAC how to use, Controlling access to URLs</vt:lpstr>
      <vt:lpstr>Things to be aware of</vt:lpstr>
      <vt:lpstr>Best Practises</vt:lpstr>
      <vt:lpstr>Slide 140</vt:lpstr>
      <vt:lpstr>Slide 141</vt:lpstr>
      <vt:lpstr>Other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nikolasj</dc:creator>
  <cp:lastModifiedBy>townsend</cp:lastModifiedBy>
  <cp:revision>230</cp:revision>
  <dcterms:created xsi:type="dcterms:W3CDTF">2008-07-15T07:18:42Z</dcterms:created>
  <dcterms:modified xsi:type="dcterms:W3CDTF">2009-09-28T11:17:10Z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